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media/image2.jpeg" ContentType="image/jpeg"/>
  <Override PartName="/ppt/theme/theme2.xml" ContentType="application/vnd.openxmlformats-officedocument.theme+xml"/>
  <Override PartName="/ppt/media/image3.jpeg" ContentType="image/jpeg"/>
  <Override PartName="/ppt/notesSlides/notesSlide1.xml" ContentType="application/vnd.openxmlformats-officedocument.presentationml.notesSlide+xml"/>
  <Override PartName="/ppt/media/image4.jpeg" ContentType="image/jpeg"/>
  <Override PartName="/ppt/media/image5.jpeg" ContentType="image/jpeg"/>
  <Override PartName="/ppt/media/image6.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1pPr>
    <a:lvl2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2pPr>
    <a:lvl3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3pPr>
    <a:lvl4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4pPr>
    <a:lvl5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5pPr>
    <a:lvl6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6pPr>
    <a:lvl7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7pPr>
    <a:lvl8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8pPr>
    <a:lvl9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606060"/>
        </a:fontRef>
        <a:srgbClr val="606060"/>
      </a:tcTxStyle>
      <a:tcStyle>
        <a:tcBdr>
          <a:left>
            <a:ln w="12700" cap="flat">
              <a:noFill/>
              <a:miter lim="400000"/>
            </a:ln>
          </a:left>
          <a:right>
            <a:ln w="12700" cap="flat">
              <a:noFill/>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noFill/>
              <a:miter lim="400000"/>
            </a:ln>
          </a:insideV>
        </a:tcBdr>
        <a:fill>
          <a:noFill/>
        </a:fill>
      </a:tcStyle>
    </a:wholeTbl>
    <a:band2H>
      <a:tcTxStyle b="def" i="def"/>
      <a:tcStyle>
        <a:tcBdr/>
        <a:fill>
          <a:solidFill>
            <a:srgbClr val="E7E3D2">
              <a:alpha val="50000"/>
            </a:srgbClr>
          </a:solidFill>
        </a:fill>
      </a:tcStyle>
    </a:band2H>
    <a:firstCol>
      <a:tcTxStyle b="off" i="off">
        <a:fontRef idx="minor">
          <a:srgbClr val="FFFFFF"/>
        </a:fontRef>
        <a:srgbClr val="FFFFFF"/>
      </a:tcTxStyle>
      <a:tcStyle>
        <a:tcBdr>
          <a:left>
            <a:ln w="3175" cap="flat">
              <a:solidFill>
                <a:srgbClr val="FDF6DA"/>
              </a:solidFill>
              <a:prstDash val="solid"/>
              <a:miter lim="400000"/>
            </a:ln>
          </a:left>
          <a:right>
            <a:ln w="12700" cap="flat">
              <a:solidFill>
                <a:srgbClr val="FDF6DA"/>
              </a:solidFill>
              <a:prstDash val="solid"/>
              <a:miter lim="400000"/>
            </a:ln>
          </a:right>
          <a:top>
            <a:ln w="12700" cap="flat">
              <a:solidFill>
                <a:srgbClr val="FDF6DA"/>
              </a:solidFill>
              <a:prstDash val="solid"/>
              <a:miter lim="400000"/>
            </a:ln>
          </a:top>
          <a:bottom>
            <a:ln w="12700" cap="flat">
              <a:solidFill>
                <a:srgbClr val="FDF6DA"/>
              </a:solidFill>
              <a:prstDash val="solid"/>
              <a:miter lim="400000"/>
            </a:ln>
          </a:bottom>
          <a:insideH>
            <a:ln w="12700" cap="flat">
              <a:solidFill>
                <a:srgbClr val="FDF6DA"/>
              </a:solidFill>
              <a:prstDash val="solid"/>
              <a:miter lim="400000"/>
            </a:ln>
          </a:insideH>
          <a:insideV>
            <a:ln w="12700" cap="flat">
              <a:noFill/>
              <a:miter lim="400000"/>
            </a:ln>
          </a:insideV>
        </a:tcBdr>
        <a:fill>
          <a:solidFill>
            <a:srgbClr val="A5C69B"/>
          </a:solidFill>
        </a:fill>
      </a:tcStyle>
    </a:firstCol>
    <a:la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000000"/>
              </a:solidFill>
              <a:prstDash val="solid"/>
              <a:miter lim="400000"/>
            </a:ln>
          </a:top>
          <a:bottom>
            <a:ln w="3175" cap="flat">
              <a:solidFill>
                <a:srgbClr val="FDF6DA"/>
              </a:solidFill>
              <a:prstDash val="solid"/>
              <a:miter lim="400000"/>
            </a:ln>
          </a:bottom>
          <a:insideH>
            <a:ln w="12700" cap="flat">
              <a:solidFill>
                <a:srgbClr val="FDF6DA"/>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3175" cap="flat">
              <a:solidFill>
                <a:srgbClr val="FDF6DA"/>
              </a:solidFill>
              <a:prstDash val="solid"/>
              <a:miter lim="400000"/>
            </a:ln>
          </a:top>
          <a:bottom>
            <a:ln w="12700" cap="flat">
              <a:solidFill>
                <a:srgbClr val="FDF6DA"/>
              </a:solidFill>
              <a:prstDash val="solid"/>
              <a:miter lim="400000"/>
            </a:ln>
          </a:bottom>
          <a:insideH>
            <a:ln w="12700" cap="flat">
              <a:solidFill>
                <a:srgbClr val="FDF6DA"/>
              </a:solidFill>
              <a:prstDash val="solid"/>
              <a:miter lim="400000"/>
            </a:ln>
          </a:insideH>
          <a:insideV>
            <a:ln w="12700" cap="flat">
              <a:noFill/>
              <a:miter lim="400000"/>
            </a:ln>
          </a:insideV>
        </a:tcBdr>
        <a:fill>
          <a:solidFill>
            <a:srgbClr val="7C9D69"/>
          </a:solidFill>
        </a:fill>
      </a:tcStyle>
    </a:firstRow>
  </a:tblStyle>
  <a:tblStyle styleId="{C7B018BB-80A7-4F77-B60F-C8B233D01FF8}" styleName="">
    <a:tblBg/>
    <a:wholeTbl>
      <a:tcTxStyle b="off" i="off">
        <a:fontRef idx="minor">
          <a:srgbClr val="606060"/>
        </a:fontRef>
        <a:srgbClr val="606060"/>
      </a:tcTxStyle>
      <a:tcStyle>
        <a:tcBdr>
          <a:left>
            <a:ln w="12700" cap="flat">
              <a:solidFill>
                <a:srgbClr val="BDBBB3"/>
              </a:solidFill>
              <a:prstDash val="solid"/>
              <a:miter lim="400000"/>
            </a:ln>
          </a:left>
          <a:right>
            <a:ln w="12700" cap="flat">
              <a:solidFill>
                <a:srgbClr val="BDBBB3"/>
              </a:solidFill>
              <a:prstDash val="solid"/>
              <a:miter lim="400000"/>
            </a:ln>
          </a:right>
          <a:top>
            <a:ln w="12700" cap="flat">
              <a:solidFill>
                <a:srgbClr val="BDBBB3"/>
              </a:solidFill>
              <a:prstDash val="solid"/>
              <a:miter lim="400000"/>
            </a:ln>
          </a:top>
          <a:bottom>
            <a:ln w="12700" cap="flat">
              <a:solidFill>
                <a:srgbClr val="BDBBB3"/>
              </a:solidFill>
              <a:prstDash val="solid"/>
              <a:miter lim="400000"/>
            </a:ln>
          </a:bottom>
          <a:insideH>
            <a:ln w="12700" cap="flat">
              <a:solidFill>
                <a:srgbClr val="BDBBB3"/>
              </a:solidFill>
              <a:prstDash val="solid"/>
              <a:miter lim="400000"/>
            </a:ln>
          </a:insideH>
          <a:insideV>
            <a:ln w="12700" cap="flat">
              <a:solidFill>
                <a:srgbClr val="BDBBB3"/>
              </a:solidFill>
              <a:prstDash val="solid"/>
              <a:miter lim="400000"/>
            </a:ln>
          </a:insideV>
        </a:tcBdr>
        <a:fill>
          <a:solidFill>
            <a:srgbClr val="E7E3D2"/>
          </a:solidFill>
        </a:fill>
      </a:tcStyle>
    </a:wholeTbl>
    <a:band2H>
      <a:tcTxStyle b="def" i="def"/>
      <a:tcStyle>
        <a:tcBdr/>
        <a:fill>
          <a:solidFill>
            <a:srgbClr val="F6F2E5"/>
          </a:solidFill>
        </a:fill>
      </a:tcStyle>
    </a:band2H>
    <a:firstCol>
      <a:tcTxStyle b="off" i="off">
        <a:fontRef idx="minor">
          <a:srgbClr val="606060"/>
        </a:fontRef>
        <a:srgbClr val="606060"/>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solidFill>
            <a:srgbClr val="D3CDB7"/>
          </a:solidFill>
        </a:fill>
      </a:tcStyle>
    </a:firstCol>
    <a:lastRow>
      <a:tcTxStyle b="off" i="off">
        <a:fontRef idx="minor">
          <a:srgbClr val="606060"/>
        </a:fontRef>
        <a:srgbClr val="606060"/>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noFill/>
        </a:fill>
      </a:tcStyle>
    </a:lastRow>
    <a:firstRow>
      <a:tcTxStyle b="off" i="off">
        <a:fontRef idx="minor">
          <a:srgbClr val="FFFFFF"/>
        </a:fontRef>
        <a:srgbClr val="FFFFFF"/>
      </a:tcTxStyle>
      <a:tcStyle>
        <a:tcBdr>
          <a:left>
            <a:ln w="12700" cap="flat">
              <a:solidFill>
                <a:srgbClr val="8E755A"/>
              </a:solidFill>
              <a:prstDash val="solid"/>
              <a:miter lim="400000"/>
            </a:ln>
          </a:left>
          <a:right>
            <a:ln w="12700" cap="flat">
              <a:solidFill>
                <a:srgbClr val="8E755A"/>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8E755A"/>
              </a:solidFill>
              <a:prstDash val="solid"/>
              <a:miter lim="400000"/>
            </a:ln>
          </a:insideH>
          <a:insideV>
            <a:ln w="12700" cap="flat">
              <a:solidFill>
                <a:srgbClr val="8E755A"/>
              </a:solidFill>
              <a:prstDash val="solid"/>
              <a:miter lim="400000"/>
            </a:ln>
          </a:insideV>
        </a:tcBdr>
        <a:fill>
          <a:noFill/>
        </a:fill>
      </a:tcStyle>
    </a:firstRow>
  </a:tblStyle>
  <a:tblStyle styleId="{EEE7283C-3CF3-47DC-8721-378D4A62B228}" styleName="">
    <a:tblBg/>
    <a:wholeTbl>
      <a:tcTxStyle b="off" i="off">
        <a:fontRef idx="major">
          <a:srgbClr val="606060"/>
        </a:fontRef>
        <a:srgbClr val="606060"/>
      </a:tcTxStyle>
      <a:tcStyle>
        <a:tcBdr>
          <a:left>
            <a:ln w="12700" cap="flat">
              <a:noFill/>
              <a:miter lim="400000"/>
            </a:ln>
          </a:left>
          <a:right>
            <a:ln w="12700" cap="flat">
              <a:noFill/>
              <a:miter lim="400000"/>
            </a:ln>
          </a:right>
          <a:top>
            <a:ln w="3175" cap="flat">
              <a:solidFill>
                <a:srgbClr val="BDBBB3"/>
              </a:solidFill>
              <a:prstDash val="solid"/>
              <a:miter lim="400000"/>
            </a:ln>
          </a:top>
          <a:bottom>
            <a:ln w="3175" cap="flat">
              <a:solidFill>
                <a:srgbClr val="BDBBB3"/>
              </a:solidFill>
              <a:prstDash val="solid"/>
              <a:miter lim="400000"/>
            </a:ln>
          </a:bottom>
          <a:insideH>
            <a:ln w="3175" cap="flat">
              <a:solidFill>
                <a:srgbClr val="BDBBB3"/>
              </a:solidFill>
              <a:prstDash val="solid"/>
              <a:miter lim="400000"/>
            </a:ln>
          </a:insideH>
          <a:insideV>
            <a:ln w="12700" cap="flat">
              <a:noFill/>
              <a:miter lim="400000"/>
            </a:ln>
          </a:insideV>
        </a:tcBdr>
        <a:fill>
          <a:solidFill>
            <a:srgbClr val="E6E3DA"/>
          </a:solidFill>
        </a:fill>
      </a:tcStyle>
    </a:wholeTbl>
    <a:band2H>
      <a:tcTxStyle b="def" i="def"/>
      <a:tcStyle>
        <a:tcBdr/>
        <a:fill>
          <a:solidFill>
            <a:srgbClr val="F9F5E8"/>
          </a:solidFill>
        </a:fill>
      </a:tcStyle>
    </a:band2H>
    <a:firstCol>
      <a:tcTxStyle b="off" i="off">
        <a:fontRef idx="minor">
          <a:srgbClr val="606060"/>
        </a:fontRef>
        <a:srgbClr val="606060"/>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noFill/>
              <a:miter lim="400000"/>
            </a:ln>
          </a:insideV>
        </a:tcBdr>
        <a:fill>
          <a:solidFill>
            <a:srgbClr val="D6D5D0"/>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A5A59F"/>
              </a:solidFill>
              <a:prstDash val="solid"/>
              <a:miter lim="400000"/>
            </a:ln>
          </a:bottom>
          <a:insideH>
            <a:ln w="12700" cap="flat">
              <a:solidFill>
                <a:srgbClr val="4D6166"/>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A5A59F"/>
              </a:solidFill>
              <a:prstDash val="solid"/>
              <a:miter lim="400000"/>
            </a:ln>
          </a:top>
          <a:bottom>
            <a:ln w="12700" cap="flat">
              <a:solidFill>
                <a:srgbClr val="BDBBB3"/>
              </a:solidFill>
              <a:prstDash val="solid"/>
              <a:miter lim="400000"/>
            </a:ln>
          </a:bottom>
          <a:insideH>
            <a:ln w="12700" cap="flat">
              <a:solidFill>
                <a:srgbClr val="657477"/>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Ref idx="minor">
          <a:srgbClr val="606060"/>
        </a:fontRef>
        <a:srgbClr val="606060"/>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b="def" i="def"/>
      <a:tcStyle>
        <a:tcBdr/>
        <a:fill>
          <a:solidFill>
            <a:srgbClr val="FFFBF1"/>
          </a:solidFill>
        </a:fill>
      </a:tcStyle>
    </a:band2H>
    <a:firstCol>
      <a:tcTxStyle b="off" i="off">
        <a:fontRef idx="minor">
          <a:srgbClr val="606060"/>
        </a:fontRef>
        <a:srgbClr val="606060"/>
      </a:tcTxStyle>
      <a:tcStyle>
        <a:tcBdr>
          <a:left>
            <a:ln w="12700" cap="flat">
              <a:solidFill>
                <a:srgbClr val="000000"/>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8E4D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A29A85"/>
              </a:solidFill>
              <a:prstDash val="solid"/>
              <a:miter lim="400000"/>
            </a:ln>
          </a:top>
          <a:bottom>
            <a:ln w="12700" cap="flat">
              <a:solidFill>
                <a:srgbClr val="000000"/>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A29A85"/>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Ref idx="minor">
          <a:srgbClr val="606060"/>
        </a:fontRef>
        <a:srgbClr val="606060"/>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50000"/>
            </a:srgbClr>
          </a:solidFill>
        </a:fill>
      </a:tcStyle>
    </a:wholeTbl>
    <a:band2H>
      <a:tcTxStyle b="def" i="def"/>
      <a:tcStyle>
        <a:tcBdr/>
        <a:fill>
          <a:solidFill>
            <a:srgbClr val="E9E7DC"/>
          </a:solidFill>
        </a:fill>
      </a:tcStyle>
    </a:band2H>
    <a:firstCol>
      <a:tcTxStyle b="off" i="off">
        <a:fontRef idx="minor">
          <a:srgbClr val="606060"/>
        </a:fontRef>
        <a:srgbClr val="606060"/>
      </a:tcTxStyle>
      <a:tcStyle>
        <a:tcBdr>
          <a:left>
            <a:ln w="12700" cap="flat">
              <a:solidFill>
                <a:srgbClr val="FFFFFF"/>
              </a:solidFill>
              <a:prstDash val="solid"/>
              <a:miter lim="400000"/>
            </a:ln>
          </a:left>
          <a:right>
            <a:ln w="254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C5BEAA"/>
          </a:solidFill>
        </a:fill>
      </a:tcStyle>
    </a:firstCol>
    <a:la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25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928C7D"/>
          </a:solidFill>
        </a:fill>
      </a:tcStyle>
    </a:firstRow>
  </a:tblStyle>
  <a:tblStyle styleId="{2708684C-4D16-4618-839F-0558EEFCDFE6}" styleName="">
    <a:tblBg/>
    <a:wholeTbl>
      <a:tcTxStyle b="off" i="off">
        <a:fontRef idx="major">
          <a:srgbClr val="606060"/>
        </a:fontRef>
        <a:srgbClr val="606060"/>
      </a:tcTxStyle>
      <a:tcStyle>
        <a:tcBdr>
          <a:left>
            <a:ln w="12700" cap="flat">
              <a:noFill/>
              <a:miter lim="400000"/>
            </a:ln>
          </a:left>
          <a:right>
            <a:ln w="12700" cap="flat">
              <a:noFill/>
              <a:miter lim="400000"/>
            </a:ln>
          </a:right>
          <a:top>
            <a:ln w="12700" cap="flat">
              <a:solidFill>
                <a:srgbClr val="DBD2B2"/>
              </a:solidFill>
              <a:prstDash val="solid"/>
              <a:miter lim="400000"/>
            </a:ln>
          </a:top>
          <a:bottom>
            <a:ln w="12700" cap="flat">
              <a:solidFill>
                <a:srgbClr val="DBD2B2"/>
              </a:solidFill>
              <a:prstDash val="solid"/>
              <a:miter lim="400000"/>
            </a:ln>
          </a:bottom>
          <a:insideH>
            <a:ln w="12700" cap="flat">
              <a:solidFill>
                <a:srgbClr val="DBD2B2"/>
              </a:solidFill>
              <a:prstDash val="solid"/>
              <a:miter lim="400000"/>
            </a:ln>
          </a:insideH>
          <a:insideV>
            <a:ln w="12700" cap="flat">
              <a:noFill/>
              <a:miter lim="400000"/>
            </a:ln>
          </a:insideV>
        </a:tcBdr>
        <a:fill>
          <a:solidFill>
            <a:srgbClr val="FDF9ED"/>
          </a:solidFill>
        </a:fill>
      </a:tcStyle>
    </a:wholeTbl>
    <a:band2H>
      <a:tcTxStyle b="def" i="def"/>
      <a:tcStyle>
        <a:tcBdr/>
        <a:fill>
          <a:solidFill>
            <a:srgbClr val="FFFFFF"/>
          </a:solidFill>
        </a:fill>
      </a:tcStyle>
    </a:band2H>
    <a:firstCol>
      <a:tcTxStyle b="off" i="off">
        <a:fontRef idx="minor">
          <a:srgbClr val="606060"/>
        </a:fontRef>
        <a:srgbClr val="606060"/>
      </a:tcTxStyle>
      <a:tcStyle>
        <a:tcBdr>
          <a:left>
            <a:ln w="25400" cap="flat">
              <a:solidFill>
                <a:srgbClr val="C6BB94"/>
              </a:solidFill>
              <a:prstDash val="solid"/>
              <a:miter lim="400000"/>
            </a:ln>
          </a:left>
          <a:right>
            <a:ln w="25400" cap="flat">
              <a:solidFill>
                <a:srgbClr val="C6BB94"/>
              </a:solidFill>
              <a:prstDash val="solid"/>
              <a:miter lim="400000"/>
            </a:ln>
          </a:right>
          <a:top>
            <a:ln w="12700" cap="flat">
              <a:solidFill>
                <a:srgbClr val="DBD2B2"/>
              </a:solidFill>
              <a:prstDash val="solid"/>
              <a:miter lim="400000"/>
            </a:ln>
          </a:top>
          <a:bottom>
            <a:ln w="12700" cap="flat">
              <a:solidFill>
                <a:srgbClr val="DBD2B2"/>
              </a:solidFill>
              <a:prstDash val="solid"/>
              <a:miter lim="400000"/>
            </a:ln>
          </a:bottom>
          <a:insideH>
            <a:ln w="12700" cap="flat">
              <a:solidFill>
                <a:srgbClr val="DBD2B2"/>
              </a:solidFill>
              <a:prstDash val="solid"/>
              <a:miter lim="400000"/>
            </a:ln>
          </a:insideH>
          <a:insideV>
            <a:ln w="12700" cap="flat">
              <a:solidFill>
                <a:srgbClr val="DBD2B2"/>
              </a:solidFill>
              <a:prstDash val="solid"/>
              <a:miter lim="400000"/>
            </a:ln>
          </a:insideV>
        </a:tcBdr>
        <a:fill>
          <a:noFill/>
        </a:fill>
      </a:tcStyle>
    </a:firstCol>
    <a:la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C6BB94"/>
              </a:solidFill>
              <a:prstDash val="solid"/>
              <a:miter lim="400000"/>
            </a:ln>
          </a:top>
          <a:bottom>
            <a:ln w="25400" cap="flat">
              <a:solidFill>
                <a:srgbClr val="C6BB94"/>
              </a:solidFill>
              <a:prstDash val="solid"/>
              <a:miter lim="400000"/>
            </a:ln>
          </a:bottom>
          <a:insideH>
            <a:ln w="12700" cap="flat">
              <a:solidFill>
                <a:srgbClr val="DBD2B2"/>
              </a:solidFill>
              <a:prstDash val="solid"/>
              <a:miter lim="400000"/>
            </a:ln>
          </a:insideH>
          <a:insideV>
            <a:ln w="12700" cap="flat">
              <a:noFill/>
              <a:miter lim="400000"/>
            </a:ln>
          </a:insideV>
        </a:tcBdr>
        <a:fill>
          <a:noFill/>
        </a:fill>
      </a:tcStyle>
    </a:lastRow>
    <a:fir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C6BB94"/>
              </a:solidFill>
              <a:prstDash val="solid"/>
              <a:miter lim="400000"/>
            </a:ln>
          </a:top>
          <a:bottom>
            <a:ln w="25400" cap="flat">
              <a:solidFill>
                <a:srgbClr val="C6BB94"/>
              </a:solidFill>
              <a:prstDash val="solid"/>
              <a:miter lim="400000"/>
            </a:ln>
          </a:bottom>
          <a:insideH>
            <a:ln w="12700" cap="flat">
              <a:solidFill>
                <a:srgbClr val="DBD2B2"/>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50" name="Shape 150"/>
          <p:cNvSpPr/>
          <p:nvPr>
            <p:ph type="sldImg"/>
          </p:nvPr>
        </p:nvSpPr>
        <p:spPr>
          <a:xfrm>
            <a:off x="1143000" y="685800"/>
            <a:ext cx="4572000" cy="3429000"/>
          </a:xfrm>
          <a:prstGeom prst="rect">
            <a:avLst/>
          </a:prstGeom>
        </p:spPr>
        <p:txBody>
          <a:bodyPr/>
          <a:lstStyle/>
          <a:p>
            <a:pPr/>
          </a:p>
        </p:txBody>
      </p:sp>
      <p:sp>
        <p:nvSpPr>
          <p:cNvPr id="151" name="Shape 151"/>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8" name="Shape 238"/>
          <p:cNvSpPr/>
          <p:nvPr>
            <p:ph type="sldImg"/>
          </p:nvPr>
        </p:nvSpPr>
        <p:spPr>
          <a:prstGeom prst="rect">
            <a:avLst/>
          </a:prstGeom>
        </p:spPr>
        <p:txBody>
          <a:bodyPr/>
          <a:lstStyle/>
          <a:p>
            <a:pPr/>
          </a:p>
        </p:txBody>
      </p:sp>
      <p:sp>
        <p:nvSpPr>
          <p:cNvPr id="239" name="Shape 239"/>
          <p:cNvSpPr/>
          <p:nvPr>
            <p:ph type="body" sz="quarter" idx="1"/>
          </p:nvPr>
        </p:nvSpPr>
        <p:spPr>
          <a:prstGeom prst="rect">
            <a:avLst/>
          </a:prstGeom>
        </p:spPr>
        <p:txBody>
          <a:bodyPr/>
          <a:lstStyle/>
          <a:p>
            <a:pPr/>
            <a:r>
              <a:t>“Visigoths” = Western Goths</a:t>
            </a:r>
          </a:p>
          <a:p>
            <a:pPr/>
          </a:p>
          <a:p>
            <a:pPr/>
            <a:r>
              <a:t>“Ostrogoths” = Eastern Goths</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3" name="Line"/>
          <p:cNvSpPr/>
          <p:nvPr/>
        </p:nvSpPr>
        <p:spPr>
          <a:xfrm>
            <a:off x="952500" y="5692775"/>
            <a:ext cx="22479000"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4" name="Title Text"/>
          <p:cNvSpPr txBox="1"/>
          <p:nvPr>
            <p:ph type="title"/>
          </p:nvPr>
        </p:nvSpPr>
        <p:spPr>
          <a:xfrm>
            <a:off x="952500" y="2841625"/>
            <a:ext cx="22479000" cy="2857500"/>
          </a:xfrm>
          <a:prstGeom prst="rect">
            <a:avLst/>
          </a:prstGeom>
        </p:spPr>
        <p:txBody>
          <a:bodyPr anchor="b"/>
          <a:lstStyle/>
          <a:p>
            <a:pPr/>
            <a:r>
              <a:t>Title Text</a:t>
            </a:r>
          </a:p>
        </p:txBody>
      </p:sp>
      <p:sp>
        <p:nvSpPr>
          <p:cNvPr id="15" name="Body Level One…"/>
          <p:cNvSpPr txBox="1"/>
          <p:nvPr>
            <p:ph type="body" idx="1"/>
          </p:nvPr>
        </p:nvSpPr>
        <p:spPr>
          <a:xfrm>
            <a:off x="952500" y="6334323"/>
            <a:ext cx="22479000" cy="5997179"/>
          </a:xfrm>
          <a:prstGeom prst="rect">
            <a:avLst/>
          </a:prstGeom>
        </p:spPr>
        <p:txBody>
          <a:bodyPr/>
          <a:lstStyle>
            <a:lvl1pPr marL="0" indent="0">
              <a:lnSpc>
                <a:spcPct val="120000"/>
              </a:lnSpc>
              <a:spcBef>
                <a:spcPts val="0"/>
              </a:spcBef>
              <a:buSzTx/>
              <a:buNone/>
              <a:defRPr sz="6000"/>
            </a:lvl1pPr>
            <a:lvl2pPr marL="0" indent="0">
              <a:lnSpc>
                <a:spcPct val="120000"/>
              </a:lnSpc>
              <a:spcBef>
                <a:spcPts val="0"/>
              </a:spcBef>
              <a:buSzTx/>
              <a:buNone/>
              <a:defRPr sz="6000"/>
            </a:lvl2pPr>
            <a:lvl3pPr marL="0" indent="0">
              <a:lnSpc>
                <a:spcPct val="120000"/>
              </a:lnSpc>
              <a:spcBef>
                <a:spcPts val="0"/>
              </a:spcBef>
              <a:buSzTx/>
              <a:buNone/>
              <a:defRPr sz="6000"/>
            </a:lvl3pPr>
            <a:lvl4pPr marL="0" indent="0">
              <a:lnSpc>
                <a:spcPct val="120000"/>
              </a:lnSpc>
              <a:spcBef>
                <a:spcPts val="0"/>
              </a:spcBef>
              <a:buSzTx/>
              <a:buNone/>
              <a:defRPr sz="6000"/>
            </a:lvl4pPr>
            <a:lvl5pPr marL="0" indent="0">
              <a:lnSpc>
                <a:spcPct val="120000"/>
              </a:lnSpc>
              <a:spcBef>
                <a:spcPts val="0"/>
              </a:spcBef>
              <a:buSzTx/>
              <a:buNone/>
              <a:defRPr sz="6000"/>
            </a:lvl5pPr>
          </a:lstStyle>
          <a:p>
            <a:pPr/>
            <a:r>
              <a:t>Body Level One</a:t>
            </a:r>
          </a:p>
          <a:p>
            <a:pPr lvl="1"/>
            <a:r>
              <a:t>Body Level Two</a:t>
            </a:r>
          </a:p>
          <a:p>
            <a:pPr lvl="2"/>
            <a:r>
              <a:t>Body Level Three</a:t>
            </a:r>
          </a:p>
          <a:p>
            <a:pPr lvl="3"/>
            <a:r>
              <a:t>Body Level Four</a:t>
            </a:r>
          </a:p>
          <a:p>
            <a:pPr lvl="4"/>
            <a:r>
              <a:t>Body Level Five</a:t>
            </a:r>
          </a:p>
        </p:txBody>
      </p:sp>
      <p:sp>
        <p:nvSpPr>
          <p:cNvPr id="16" name="Slide Number"/>
          <p:cNvSpPr txBox="1"/>
          <p:nvPr>
            <p:ph type="sldNum" sz="quarter" idx="2"/>
          </p:nvPr>
        </p:nvSpPr>
        <p:spPr>
          <a:xfrm>
            <a:off x="22898100" y="12319000"/>
            <a:ext cx="419100"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9" name="–Johnny Appleseed"/>
          <p:cNvSpPr txBox="1"/>
          <p:nvPr>
            <p:ph type="body" sz="quarter" idx="21"/>
          </p:nvPr>
        </p:nvSpPr>
        <p:spPr>
          <a:xfrm>
            <a:off x="952500" y="8318500"/>
            <a:ext cx="22479000" cy="711200"/>
          </a:xfrm>
          <a:prstGeom prst="rect">
            <a:avLst/>
          </a:prstGeom>
        </p:spPr>
        <p:txBody>
          <a:bodyPr anchor="t">
            <a:spAutoFit/>
          </a:bodyPr>
          <a:lstStyle>
            <a:lvl1pPr marL="0" indent="0" algn="ctr">
              <a:lnSpc>
                <a:spcPct val="140000"/>
              </a:lnSpc>
              <a:spcBef>
                <a:spcPts val="0"/>
              </a:spcBef>
              <a:buSzTx/>
              <a:buNone/>
              <a:defRPr i="1" sz="4200">
                <a:solidFill>
                  <a:srgbClr val="9D9D9D"/>
                </a:solidFill>
              </a:defRPr>
            </a:lvl1pPr>
          </a:lstStyle>
          <a:p>
            <a:pPr/>
            <a:r>
              <a:t>–Johnny Appleseed</a:t>
            </a:r>
          </a:p>
        </p:txBody>
      </p:sp>
      <p:sp>
        <p:nvSpPr>
          <p:cNvPr id="100" name="“Type a quote here.”"/>
          <p:cNvSpPr txBox="1"/>
          <p:nvPr>
            <p:ph type="body" sz="quarter" idx="22"/>
          </p:nvPr>
        </p:nvSpPr>
        <p:spPr>
          <a:xfrm>
            <a:off x="2387600" y="6064448"/>
            <a:ext cx="19621500" cy="838201"/>
          </a:xfrm>
          <a:prstGeom prst="rect">
            <a:avLst/>
          </a:prstGeom>
        </p:spPr>
        <p:txBody>
          <a:bodyPr>
            <a:spAutoFit/>
          </a:bodyPr>
          <a:lstStyle>
            <a:lvl1pPr marL="0" indent="0" algn="ctr">
              <a:lnSpc>
                <a:spcPct val="120000"/>
              </a:lnSpc>
              <a:spcBef>
                <a:spcPts val="0"/>
              </a:spcBef>
              <a:buSzTx/>
              <a:buNone/>
              <a:defRPr sz="5000"/>
            </a:lvl1pPr>
          </a:lstStyle>
          <a:p>
            <a:pPr/>
            <a:r>
              <a:t>“Type a quote here.” </a:t>
            </a:r>
          </a:p>
        </p:txBody>
      </p:sp>
      <p:sp>
        <p:nvSpPr>
          <p:cNvPr id="1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8" name="Green and yellow boat on the shore across the water from the village of Ferragudo, Portugal at duskFishermen boats at sea near village at dusk in Algarve, south of Portugal."/>
          <p:cNvSpPr/>
          <p:nvPr>
            <p:ph type="pic" idx="21"/>
          </p:nvPr>
        </p:nvSpPr>
        <p:spPr>
          <a:xfrm>
            <a:off x="0" y="-876300"/>
            <a:ext cx="24384000" cy="16264467"/>
          </a:xfrm>
          <a:prstGeom prst="rect">
            <a:avLst/>
          </a:prstGeom>
        </p:spPr>
        <p:txBody>
          <a:bodyPr lIns="91439" tIns="45719" rIns="91439" bIns="45719" anchor="t">
            <a:noAutofit/>
          </a:bodyPr>
          <a:lstStyle/>
          <a:p>
            <a:pPr/>
          </a:p>
        </p:txBody>
      </p:sp>
      <p:sp>
        <p:nvSpPr>
          <p:cNvPr id="10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Quot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3" name="“Type a quote here.”"/>
          <p:cNvSpPr txBox="1"/>
          <p:nvPr>
            <p:ph type="body" sz="quarter" idx="21"/>
          </p:nvPr>
        </p:nvSpPr>
        <p:spPr>
          <a:xfrm>
            <a:off x="2374900" y="6045200"/>
            <a:ext cx="19621500" cy="1117600"/>
          </a:xfrm>
          <a:prstGeom prst="rect">
            <a:avLst/>
          </a:prstGeom>
        </p:spPr>
        <p:txBody>
          <a:bodyPr>
            <a:spAutoFit/>
          </a:bodyPr>
          <a:lstStyle>
            <a:lvl1pPr marL="0" indent="0" algn="ctr">
              <a:spcBef>
                <a:spcPts val="0"/>
              </a:spcBef>
              <a:buSzTx/>
              <a:buNone/>
              <a:defRPr sz="5200">
                <a:solidFill>
                  <a:srgbClr val="3E231A"/>
                </a:solidFill>
                <a:latin typeface="Papyrus"/>
                <a:ea typeface="Papyrus"/>
                <a:cs typeface="Papyrus"/>
                <a:sym typeface="Papyrus"/>
              </a:defRPr>
            </a:lvl1pPr>
          </a:lstStyle>
          <a:p>
            <a:pPr/>
            <a:r>
              <a:t>“Type a quote here.”</a:t>
            </a:r>
          </a:p>
        </p:txBody>
      </p:sp>
      <p:sp>
        <p:nvSpPr>
          <p:cNvPr id="124" name="–Johnny Appleseed"/>
          <p:cNvSpPr txBox="1"/>
          <p:nvPr>
            <p:ph type="body" sz="quarter" idx="22"/>
          </p:nvPr>
        </p:nvSpPr>
        <p:spPr>
          <a:xfrm>
            <a:off x="2374900" y="8953500"/>
            <a:ext cx="19621500" cy="850900"/>
          </a:xfrm>
          <a:prstGeom prst="rect">
            <a:avLst/>
          </a:prstGeom>
        </p:spPr>
        <p:txBody>
          <a:bodyPr anchor="t">
            <a:spAutoFit/>
          </a:bodyPr>
          <a:lstStyle>
            <a:lvl1pPr marL="0" indent="0" algn="ctr">
              <a:spcBef>
                <a:spcPts val="0"/>
              </a:spcBef>
              <a:buSzTx/>
              <a:buNone/>
              <a:defRPr sz="3800">
                <a:solidFill>
                  <a:srgbClr val="3E231A"/>
                </a:solidFill>
                <a:latin typeface="Papyrus"/>
                <a:ea typeface="Papyrus"/>
                <a:cs typeface="Papyrus"/>
                <a:sym typeface="Papyrus"/>
              </a:defRPr>
            </a:lvl1pPr>
          </a:lstStyle>
          <a:p>
            <a:pPr/>
            <a:r>
              <a:t>–Johnny Appleseed</a:t>
            </a:r>
          </a:p>
        </p:txBody>
      </p:sp>
      <p:sp>
        <p:nvSpPr>
          <p:cNvPr id="125" name="Slide Number"/>
          <p:cNvSpPr txBox="1"/>
          <p:nvPr>
            <p:ph type="sldNum" sz="quarter" idx="2"/>
          </p:nvPr>
        </p:nvSpPr>
        <p:spPr>
          <a:xfrm>
            <a:off x="11993858" y="13144500"/>
            <a:ext cx="393205" cy="571500"/>
          </a:xfrm>
          <a:prstGeom prst="rect">
            <a:avLst/>
          </a:prstGeom>
        </p:spPr>
        <p:txBody>
          <a:bodyPr anchor="b"/>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2" name="Title Text"/>
          <p:cNvSpPr txBox="1"/>
          <p:nvPr>
            <p:ph type="title"/>
          </p:nvPr>
        </p:nvSpPr>
        <p:spPr>
          <a:xfrm>
            <a:off x="2374900" y="889000"/>
            <a:ext cx="19621500" cy="2959100"/>
          </a:xfrm>
          <a:prstGeom prst="rect">
            <a:avLst/>
          </a:prstGeom>
        </p:spPr>
        <p:txBody>
          <a:bodyPr/>
          <a:lstStyle>
            <a:lvl1pPr algn="ctr">
              <a:lnSpc>
                <a:spcPct val="100000"/>
              </a:lnSpc>
              <a:defRPr cap="none" sz="10000">
                <a:solidFill>
                  <a:srgbClr val="3E231A"/>
                </a:solidFill>
                <a:latin typeface="Papyrus"/>
                <a:ea typeface="Papyrus"/>
                <a:cs typeface="Papyrus"/>
                <a:sym typeface="Papyrus"/>
              </a:defRPr>
            </a:lvl1pPr>
          </a:lstStyle>
          <a:p>
            <a:pPr/>
            <a:r>
              <a:t>Title Text</a:t>
            </a:r>
          </a:p>
        </p:txBody>
      </p:sp>
      <p:sp>
        <p:nvSpPr>
          <p:cNvPr id="133" name="Body Level One…"/>
          <p:cNvSpPr txBox="1"/>
          <p:nvPr>
            <p:ph type="body" idx="1"/>
          </p:nvPr>
        </p:nvSpPr>
        <p:spPr>
          <a:xfrm>
            <a:off x="2374900" y="4127500"/>
            <a:ext cx="19621500" cy="8191500"/>
          </a:xfrm>
          <a:prstGeom prst="rect">
            <a:avLst/>
          </a:prstGeom>
        </p:spPr>
        <p:txBody>
          <a:bodyPr/>
          <a:lstStyle>
            <a:lvl1pPr marL="660400" indent="-660400">
              <a:spcBef>
                <a:spcPts val="4200"/>
              </a:spcBef>
              <a:buSzPct val="25000"/>
              <a:buBlip>
                <a:blip r:embed="rId3"/>
              </a:buBlip>
              <a:defRPr sz="5200">
                <a:solidFill>
                  <a:srgbClr val="3E231A"/>
                </a:solidFill>
                <a:latin typeface="Papyrus"/>
                <a:ea typeface="Papyrus"/>
                <a:cs typeface="Papyrus"/>
                <a:sym typeface="Papyrus"/>
              </a:defRPr>
            </a:lvl1pPr>
            <a:lvl2pPr marL="1320800" indent="-660400">
              <a:spcBef>
                <a:spcPts val="4200"/>
              </a:spcBef>
              <a:buSzPct val="25000"/>
              <a:buBlip>
                <a:blip r:embed="rId3"/>
              </a:buBlip>
              <a:defRPr sz="5200">
                <a:solidFill>
                  <a:srgbClr val="3E231A"/>
                </a:solidFill>
                <a:latin typeface="Papyrus"/>
                <a:ea typeface="Papyrus"/>
                <a:cs typeface="Papyrus"/>
                <a:sym typeface="Papyrus"/>
              </a:defRPr>
            </a:lvl2pPr>
            <a:lvl3pPr marL="1981200" indent="-660400">
              <a:spcBef>
                <a:spcPts val="4200"/>
              </a:spcBef>
              <a:buSzPct val="25000"/>
              <a:buBlip>
                <a:blip r:embed="rId3"/>
              </a:buBlip>
              <a:defRPr sz="5200">
                <a:solidFill>
                  <a:srgbClr val="3E231A"/>
                </a:solidFill>
                <a:latin typeface="Papyrus"/>
                <a:ea typeface="Papyrus"/>
                <a:cs typeface="Papyrus"/>
                <a:sym typeface="Papyrus"/>
              </a:defRPr>
            </a:lvl3pPr>
            <a:lvl4pPr marL="2641600" indent="-660400">
              <a:spcBef>
                <a:spcPts val="4200"/>
              </a:spcBef>
              <a:buSzPct val="25000"/>
              <a:buBlip>
                <a:blip r:embed="rId3"/>
              </a:buBlip>
              <a:defRPr sz="5200">
                <a:solidFill>
                  <a:srgbClr val="3E231A"/>
                </a:solidFill>
                <a:latin typeface="Papyrus"/>
                <a:ea typeface="Papyrus"/>
                <a:cs typeface="Papyrus"/>
                <a:sym typeface="Papyrus"/>
              </a:defRPr>
            </a:lvl4pPr>
            <a:lvl5pPr marL="3302000" indent="-660400">
              <a:spcBef>
                <a:spcPts val="4200"/>
              </a:spcBef>
              <a:buSzPct val="25000"/>
              <a:buBlip>
                <a:blip r:embed="rId3"/>
              </a:buBlip>
              <a:defRPr sz="5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134" name="Slide Number"/>
          <p:cNvSpPr txBox="1"/>
          <p:nvPr>
            <p:ph type="sldNum" sz="quarter" idx="2"/>
          </p:nvPr>
        </p:nvSpPr>
        <p:spPr>
          <a:xfrm>
            <a:off x="11993858" y="13144500"/>
            <a:ext cx="393205" cy="571500"/>
          </a:xfrm>
          <a:prstGeom prst="rect">
            <a:avLst/>
          </a:prstGeom>
        </p:spPr>
        <p:txBody>
          <a:bodyPr anchor="b"/>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Bullets &amp; 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1" name="Pyramids of Giza silhouetted against an orange sunset"/>
          <p:cNvSpPr/>
          <p:nvPr>
            <p:ph type="pic" sz="half" idx="21"/>
          </p:nvPr>
        </p:nvSpPr>
        <p:spPr>
          <a:xfrm>
            <a:off x="10109200" y="3606800"/>
            <a:ext cx="12472592" cy="8382000"/>
          </a:xfrm>
          <a:prstGeom prst="rect">
            <a:avLst/>
          </a:prstGeom>
          <a:ln w="9525">
            <a:round/>
          </a:ln>
        </p:spPr>
        <p:txBody>
          <a:bodyPr lIns="91439" tIns="45719" rIns="91439" bIns="45719" anchor="t">
            <a:noAutofit/>
          </a:bodyPr>
          <a:lstStyle/>
          <a:p>
            <a:pPr/>
          </a:p>
        </p:txBody>
      </p:sp>
      <p:sp>
        <p:nvSpPr>
          <p:cNvPr id="142" name="Title Text"/>
          <p:cNvSpPr txBox="1"/>
          <p:nvPr>
            <p:ph type="title"/>
          </p:nvPr>
        </p:nvSpPr>
        <p:spPr>
          <a:xfrm>
            <a:off x="2374900" y="889000"/>
            <a:ext cx="19621500" cy="2959100"/>
          </a:xfrm>
          <a:prstGeom prst="rect">
            <a:avLst/>
          </a:prstGeom>
        </p:spPr>
        <p:txBody>
          <a:bodyPr/>
          <a:lstStyle>
            <a:lvl1pPr algn="ctr">
              <a:lnSpc>
                <a:spcPct val="100000"/>
              </a:lnSpc>
              <a:defRPr cap="none" sz="10000">
                <a:solidFill>
                  <a:srgbClr val="3E231A"/>
                </a:solidFill>
                <a:latin typeface="Papyrus"/>
                <a:ea typeface="Papyrus"/>
                <a:cs typeface="Papyrus"/>
                <a:sym typeface="Papyrus"/>
              </a:defRPr>
            </a:lvl1pPr>
          </a:lstStyle>
          <a:p>
            <a:pPr/>
            <a:r>
              <a:t>Title Text</a:t>
            </a:r>
          </a:p>
        </p:txBody>
      </p:sp>
      <p:sp>
        <p:nvSpPr>
          <p:cNvPr id="143" name="Body Level One…"/>
          <p:cNvSpPr txBox="1"/>
          <p:nvPr>
            <p:ph type="body" sz="half" idx="1"/>
          </p:nvPr>
        </p:nvSpPr>
        <p:spPr>
          <a:xfrm>
            <a:off x="2374900" y="4140200"/>
            <a:ext cx="9410700" cy="7874000"/>
          </a:xfrm>
          <a:prstGeom prst="rect">
            <a:avLst/>
          </a:prstGeom>
        </p:spPr>
        <p:txBody>
          <a:bodyPr/>
          <a:lstStyle>
            <a:lvl1pPr marL="533400" indent="-533400">
              <a:spcBef>
                <a:spcPts val="3900"/>
              </a:spcBef>
              <a:buSzPct val="25000"/>
              <a:buBlip>
                <a:blip r:embed="rId3"/>
              </a:buBlip>
              <a:defRPr sz="4200">
                <a:solidFill>
                  <a:srgbClr val="3E231A"/>
                </a:solidFill>
                <a:latin typeface="Papyrus"/>
                <a:ea typeface="Papyrus"/>
                <a:cs typeface="Papyrus"/>
                <a:sym typeface="Papyrus"/>
              </a:defRPr>
            </a:lvl1pPr>
            <a:lvl2pPr marL="1066800" indent="-533400">
              <a:spcBef>
                <a:spcPts val="3900"/>
              </a:spcBef>
              <a:buSzPct val="25000"/>
              <a:buBlip>
                <a:blip r:embed="rId3"/>
              </a:buBlip>
              <a:defRPr sz="4200">
                <a:solidFill>
                  <a:srgbClr val="3E231A"/>
                </a:solidFill>
                <a:latin typeface="Papyrus"/>
                <a:ea typeface="Papyrus"/>
                <a:cs typeface="Papyrus"/>
                <a:sym typeface="Papyrus"/>
              </a:defRPr>
            </a:lvl2pPr>
            <a:lvl3pPr marL="1600200" indent="-533400">
              <a:spcBef>
                <a:spcPts val="3900"/>
              </a:spcBef>
              <a:buSzPct val="25000"/>
              <a:buBlip>
                <a:blip r:embed="rId3"/>
              </a:buBlip>
              <a:defRPr sz="4200">
                <a:solidFill>
                  <a:srgbClr val="3E231A"/>
                </a:solidFill>
                <a:latin typeface="Papyrus"/>
                <a:ea typeface="Papyrus"/>
                <a:cs typeface="Papyrus"/>
                <a:sym typeface="Papyrus"/>
              </a:defRPr>
            </a:lvl3pPr>
            <a:lvl4pPr marL="2133600" indent="-533400">
              <a:spcBef>
                <a:spcPts val="3900"/>
              </a:spcBef>
              <a:buSzPct val="25000"/>
              <a:buBlip>
                <a:blip r:embed="rId3"/>
              </a:buBlip>
              <a:defRPr sz="4200">
                <a:solidFill>
                  <a:srgbClr val="3E231A"/>
                </a:solidFill>
                <a:latin typeface="Papyrus"/>
                <a:ea typeface="Papyrus"/>
                <a:cs typeface="Papyrus"/>
                <a:sym typeface="Papyrus"/>
              </a:defRPr>
            </a:lvl4pPr>
            <a:lvl5pPr marL="2667000" indent="-533400">
              <a:spcBef>
                <a:spcPts val="3900"/>
              </a:spcBef>
              <a:buSzPct val="25000"/>
              <a:buBlip>
                <a:blip r:embed="rId3"/>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144" name="Slide Number"/>
          <p:cNvSpPr txBox="1"/>
          <p:nvPr>
            <p:ph type="sldNum" sz="quarter" idx="2"/>
          </p:nvPr>
        </p:nvSpPr>
        <p:spPr>
          <a:xfrm>
            <a:off x="11993858" y="13144500"/>
            <a:ext cx="393205" cy="571500"/>
          </a:xfrm>
          <a:prstGeom prst="rect">
            <a:avLst/>
          </a:prstGeom>
        </p:spPr>
        <p:txBody>
          <a:bodyPr anchor="b"/>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3" name="Rock formations in the turquoise waters of Algarve, Portugal"/>
          <p:cNvSpPr/>
          <p:nvPr>
            <p:ph type="pic" idx="21"/>
          </p:nvPr>
        </p:nvSpPr>
        <p:spPr>
          <a:xfrm>
            <a:off x="927100" y="-1765300"/>
            <a:ext cx="22529800" cy="15019865"/>
          </a:xfrm>
          <a:prstGeom prst="rect">
            <a:avLst/>
          </a:prstGeom>
          <a:ln w="9525">
            <a:round/>
          </a:ln>
        </p:spPr>
        <p:txBody>
          <a:bodyPr lIns="91439" tIns="45719" rIns="91439" bIns="45719" anchor="t">
            <a:noAutofit/>
          </a:bodyPr>
          <a:lstStyle/>
          <a:p>
            <a:pPr/>
          </a:p>
        </p:txBody>
      </p:sp>
      <p:sp>
        <p:nvSpPr>
          <p:cNvPr id="24" name="Title Text"/>
          <p:cNvSpPr txBox="1"/>
          <p:nvPr>
            <p:ph type="title"/>
          </p:nvPr>
        </p:nvSpPr>
        <p:spPr>
          <a:xfrm>
            <a:off x="952500" y="9982200"/>
            <a:ext cx="22479000" cy="1574800"/>
          </a:xfrm>
          <a:prstGeom prst="rect">
            <a:avLst/>
          </a:prstGeom>
        </p:spPr>
        <p:txBody>
          <a:bodyPr anchor="b"/>
          <a:lstStyle/>
          <a:p>
            <a:pPr/>
            <a:r>
              <a:t>Title Text</a:t>
            </a:r>
          </a:p>
        </p:txBody>
      </p:sp>
      <p:sp>
        <p:nvSpPr>
          <p:cNvPr id="25" name="Body Level One…"/>
          <p:cNvSpPr txBox="1"/>
          <p:nvPr>
            <p:ph type="body" sz="quarter" idx="1"/>
          </p:nvPr>
        </p:nvSpPr>
        <p:spPr>
          <a:xfrm>
            <a:off x="952500" y="11620500"/>
            <a:ext cx="22479000" cy="1181100"/>
          </a:xfrm>
          <a:prstGeom prst="rect">
            <a:avLst/>
          </a:prstGeom>
        </p:spPr>
        <p:txBody>
          <a:bodyPr anchor="t"/>
          <a:lstStyle>
            <a:lvl1pPr marL="0" indent="0">
              <a:lnSpc>
                <a:spcPct val="120000"/>
              </a:lnSpc>
              <a:spcBef>
                <a:spcPts val="0"/>
              </a:spcBef>
              <a:buSzTx/>
              <a:buNone/>
              <a:defRPr sz="3200"/>
            </a:lvl1pPr>
            <a:lvl2pPr marL="0" indent="0">
              <a:lnSpc>
                <a:spcPct val="120000"/>
              </a:lnSpc>
              <a:spcBef>
                <a:spcPts val="0"/>
              </a:spcBef>
              <a:buSzTx/>
              <a:buNone/>
              <a:defRPr sz="3200"/>
            </a:lvl2pPr>
            <a:lvl3pPr marL="0" indent="0">
              <a:lnSpc>
                <a:spcPct val="120000"/>
              </a:lnSpc>
              <a:spcBef>
                <a:spcPts val="0"/>
              </a:spcBef>
              <a:buSzTx/>
              <a:buNone/>
              <a:defRPr sz="3200"/>
            </a:lvl3pPr>
            <a:lvl4pPr marL="0" indent="0">
              <a:lnSpc>
                <a:spcPct val="120000"/>
              </a:lnSpc>
              <a:spcBef>
                <a:spcPts val="0"/>
              </a:spcBef>
              <a:buSzTx/>
              <a:buNone/>
              <a:defRPr sz="3200"/>
            </a:lvl4pPr>
            <a:lvl5pPr marL="0" indent="0">
              <a:lnSpc>
                <a:spcPct val="120000"/>
              </a:lnSpc>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2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3" name="Title Text"/>
          <p:cNvSpPr txBox="1"/>
          <p:nvPr>
            <p:ph type="title"/>
          </p:nvPr>
        </p:nvSpPr>
        <p:spPr>
          <a:xfrm>
            <a:off x="952500" y="5435600"/>
            <a:ext cx="22479000" cy="2857500"/>
          </a:xfrm>
          <a:prstGeom prst="rect">
            <a:avLst/>
          </a:prstGeom>
        </p:spPr>
        <p:txBody>
          <a:bodyPr/>
          <a:lstStyle/>
          <a:p>
            <a:pPr/>
            <a:r>
              <a:t>Title Text</a:t>
            </a:r>
          </a:p>
        </p:txBody>
      </p:sp>
      <p:sp>
        <p:nvSpPr>
          <p:cNvPr id="3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41" name="Lighthouse in Portugal with coastal rock formations in the foreground overlooking the ocean at sunset "/>
          <p:cNvSpPr/>
          <p:nvPr>
            <p:ph type="pic" idx="21"/>
          </p:nvPr>
        </p:nvSpPr>
        <p:spPr>
          <a:xfrm>
            <a:off x="12623800" y="-1346200"/>
            <a:ext cx="10928468" cy="16319500"/>
          </a:xfrm>
          <a:prstGeom prst="rect">
            <a:avLst/>
          </a:prstGeom>
          <a:ln w="9525">
            <a:round/>
          </a:ln>
        </p:spPr>
        <p:txBody>
          <a:bodyPr lIns="91439" tIns="45719" rIns="91439" bIns="45719" anchor="t">
            <a:noAutofit/>
          </a:bodyPr>
          <a:lstStyle/>
          <a:p>
            <a:pPr/>
          </a:p>
        </p:txBody>
      </p:sp>
      <p:sp>
        <p:nvSpPr>
          <p:cNvPr id="42" name="Title Text"/>
          <p:cNvSpPr txBox="1"/>
          <p:nvPr>
            <p:ph type="title"/>
          </p:nvPr>
        </p:nvSpPr>
        <p:spPr>
          <a:xfrm>
            <a:off x="952500" y="3378200"/>
            <a:ext cx="10934700" cy="8534400"/>
          </a:xfrm>
          <a:prstGeom prst="rect">
            <a:avLst/>
          </a:prstGeom>
        </p:spPr>
        <p:txBody>
          <a:bodyPr anchor="t"/>
          <a:lstStyle/>
          <a:p>
            <a:pPr/>
            <a:r>
              <a:t>Title Text</a:t>
            </a:r>
          </a:p>
        </p:txBody>
      </p:sp>
      <p:sp>
        <p:nvSpPr>
          <p:cNvPr id="43" name="Body Level One…"/>
          <p:cNvSpPr txBox="1"/>
          <p:nvPr>
            <p:ph type="body" sz="quarter" idx="1"/>
          </p:nvPr>
        </p:nvSpPr>
        <p:spPr>
          <a:xfrm>
            <a:off x="952500" y="1638300"/>
            <a:ext cx="10934700" cy="1181100"/>
          </a:xfrm>
          <a:prstGeom prst="rect">
            <a:avLst/>
          </a:prstGeom>
        </p:spPr>
        <p:txBody>
          <a:bodyPr anchor="t"/>
          <a:lstStyle>
            <a:lvl1pPr marL="0" indent="0">
              <a:lnSpc>
                <a:spcPct val="120000"/>
              </a:lnSpc>
              <a:spcBef>
                <a:spcPts val="0"/>
              </a:spcBef>
              <a:buSzTx/>
              <a:buNone/>
              <a:defRPr sz="3200"/>
            </a:lvl1pPr>
            <a:lvl2pPr marL="0" indent="0">
              <a:lnSpc>
                <a:spcPct val="120000"/>
              </a:lnSpc>
              <a:spcBef>
                <a:spcPts val="0"/>
              </a:spcBef>
              <a:buSzTx/>
              <a:buNone/>
              <a:defRPr sz="3200"/>
            </a:lvl2pPr>
            <a:lvl3pPr marL="0" indent="0">
              <a:lnSpc>
                <a:spcPct val="120000"/>
              </a:lnSpc>
              <a:spcBef>
                <a:spcPts val="0"/>
              </a:spcBef>
              <a:buSzTx/>
              <a:buNone/>
              <a:defRPr sz="3200"/>
            </a:lvl3pPr>
            <a:lvl4pPr marL="0" indent="0">
              <a:lnSpc>
                <a:spcPct val="120000"/>
              </a:lnSpc>
              <a:spcBef>
                <a:spcPts val="0"/>
              </a:spcBef>
              <a:buSzTx/>
              <a:buNone/>
              <a:defRPr sz="3200"/>
            </a:lvl4pPr>
            <a:lvl5pPr marL="0" indent="0">
              <a:lnSpc>
                <a:spcPct val="120000"/>
              </a:lnSpc>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4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51" name="Line"/>
          <p:cNvSpPr/>
          <p:nvPr/>
        </p:nvSpPr>
        <p:spPr>
          <a:xfrm>
            <a:off x="952500" y="3619500"/>
            <a:ext cx="22494922"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52" name="Title Text"/>
          <p:cNvSpPr txBox="1"/>
          <p:nvPr>
            <p:ph type="title"/>
          </p:nvPr>
        </p:nvSpPr>
        <p:spPr>
          <a:prstGeom prst="rect">
            <a:avLst/>
          </a:prstGeom>
        </p:spPr>
        <p:txBody>
          <a:bodyPr/>
          <a:lstStyle/>
          <a:p>
            <a:pPr/>
            <a:r>
              <a:t>Title Text</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60" name="Line"/>
          <p:cNvSpPr/>
          <p:nvPr/>
        </p:nvSpPr>
        <p:spPr>
          <a:xfrm>
            <a:off x="952500" y="3619500"/>
            <a:ext cx="22479000"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61" name="Title Text"/>
          <p:cNvSpPr txBox="1"/>
          <p:nvPr>
            <p:ph type="title"/>
          </p:nvPr>
        </p:nvSpPr>
        <p:spPr>
          <a:prstGeom prst="rect">
            <a:avLst/>
          </a:prstGeom>
        </p:spPr>
        <p:txBody>
          <a:bodyPr/>
          <a:lstStyle/>
          <a:p>
            <a:pPr/>
            <a:r>
              <a:t>Title Text</a:t>
            </a:r>
          </a:p>
        </p:txBody>
      </p:sp>
      <p:sp>
        <p:nvSpPr>
          <p:cNvPr id="62" name="Body Level One…"/>
          <p:cNvSpPr txBox="1"/>
          <p:nvPr>
            <p:ph type="body" idx="1"/>
          </p:nvPr>
        </p:nvSpPr>
        <p:spPr>
          <a:xfrm>
            <a:off x="952500" y="4267200"/>
            <a:ext cx="22479000" cy="80518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6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70" name="Line"/>
          <p:cNvSpPr/>
          <p:nvPr/>
        </p:nvSpPr>
        <p:spPr>
          <a:xfrm>
            <a:off x="952500" y="3619500"/>
            <a:ext cx="22479000"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71" name="Rock formations in the turquoise waters of Algarve, Portugal"/>
          <p:cNvSpPr/>
          <p:nvPr>
            <p:ph type="pic" sz="half" idx="21"/>
          </p:nvPr>
        </p:nvSpPr>
        <p:spPr>
          <a:xfrm>
            <a:off x="381000" y="4229100"/>
            <a:ext cx="11684000" cy="7789334"/>
          </a:xfrm>
          <a:prstGeom prst="rect">
            <a:avLst/>
          </a:prstGeom>
          <a:ln w="9525">
            <a:round/>
          </a:ln>
        </p:spPr>
        <p:txBody>
          <a:bodyPr lIns="91439" tIns="45719" rIns="91439" bIns="45719" anchor="t">
            <a:noAutofit/>
          </a:bodyPr>
          <a:lstStyle/>
          <a:p>
            <a:pPr/>
          </a:p>
        </p:txBody>
      </p:sp>
      <p:sp>
        <p:nvSpPr>
          <p:cNvPr id="72" name="Title Text"/>
          <p:cNvSpPr txBox="1"/>
          <p:nvPr>
            <p:ph type="title"/>
          </p:nvPr>
        </p:nvSpPr>
        <p:spPr>
          <a:prstGeom prst="rect">
            <a:avLst/>
          </a:prstGeom>
        </p:spPr>
        <p:txBody>
          <a:bodyPr/>
          <a:lstStyle/>
          <a:p>
            <a:pPr/>
            <a:r>
              <a:t>Title Text</a:t>
            </a:r>
          </a:p>
        </p:txBody>
      </p:sp>
      <p:sp>
        <p:nvSpPr>
          <p:cNvPr id="73" name="Body Level One…"/>
          <p:cNvSpPr txBox="1"/>
          <p:nvPr>
            <p:ph type="body" sz="half" idx="1"/>
          </p:nvPr>
        </p:nvSpPr>
        <p:spPr>
          <a:xfrm>
            <a:off x="12687300" y="4114800"/>
            <a:ext cx="10744200" cy="7950200"/>
          </a:xfrm>
          <a:prstGeom prst="rect">
            <a:avLst/>
          </a:prstGeom>
        </p:spPr>
        <p:txBody>
          <a:bodyPr/>
          <a:lstStyle>
            <a:lvl1pPr marL="495300" indent="-495300">
              <a:spcBef>
                <a:spcPts val="4500"/>
              </a:spcBef>
              <a:buSzPct val="30000"/>
              <a:buBlip>
                <a:blip r:embed="rId2"/>
              </a:buBlip>
              <a:defRPr sz="4200"/>
            </a:lvl1pPr>
            <a:lvl2pPr marL="990600" indent="-495300">
              <a:spcBef>
                <a:spcPts val="4500"/>
              </a:spcBef>
              <a:buSzPct val="30000"/>
              <a:buBlip>
                <a:blip r:embed="rId2"/>
              </a:buBlip>
              <a:defRPr sz="4200"/>
            </a:lvl2pPr>
            <a:lvl3pPr marL="1485900" indent="-495300">
              <a:spcBef>
                <a:spcPts val="4500"/>
              </a:spcBef>
              <a:buSzPct val="30000"/>
              <a:buBlip>
                <a:blip r:embed="rId2"/>
              </a:buBlip>
              <a:defRPr sz="4200"/>
            </a:lvl3pPr>
            <a:lvl4pPr marL="1981200" indent="-495300">
              <a:spcBef>
                <a:spcPts val="4500"/>
              </a:spcBef>
              <a:buSzPct val="30000"/>
              <a:buBlip>
                <a:blip r:embed="rId2"/>
              </a:buBlip>
              <a:defRPr sz="4200"/>
            </a:lvl4pPr>
            <a:lvl5pPr marL="2476500" indent="-495300">
              <a:spcBef>
                <a:spcPts val="4500"/>
              </a:spcBef>
              <a:buSzPct val="30000"/>
              <a:buBlip>
                <a:blip r:embed="rId2"/>
              </a:buBlip>
              <a:defRPr sz="4200"/>
            </a:lvl5pPr>
          </a:lstStyle>
          <a:p>
            <a:pPr/>
            <a:r>
              <a:t>Body Level One</a:t>
            </a:r>
          </a:p>
          <a:p>
            <a:pPr lvl="1"/>
            <a:r>
              <a:t>Body Level Two</a:t>
            </a:r>
          </a:p>
          <a:p>
            <a:pPr lvl="2"/>
            <a:r>
              <a:t>Body Level Three</a:t>
            </a:r>
          </a:p>
          <a:p>
            <a:pPr lvl="3"/>
            <a:r>
              <a:t>Body Level Four</a:t>
            </a:r>
          </a:p>
          <a:p>
            <a:pPr lvl="4"/>
            <a:r>
              <a:t>Body Level Five</a:t>
            </a:r>
          </a:p>
        </p:txBody>
      </p:sp>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81" name="Body Level One…"/>
          <p:cNvSpPr txBox="1"/>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8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9" name="Green and yellow boat at water’s edge across from the village of Ferragudo, Portugal at duskFishermen boats at sea near village at dusk in Algarve, south of Portugal."/>
          <p:cNvSpPr/>
          <p:nvPr>
            <p:ph type="pic" sz="half" idx="21"/>
          </p:nvPr>
        </p:nvSpPr>
        <p:spPr>
          <a:xfrm>
            <a:off x="13208000" y="520700"/>
            <a:ext cx="10909968" cy="7277100"/>
          </a:xfrm>
          <a:prstGeom prst="rect">
            <a:avLst/>
          </a:prstGeom>
          <a:ln w="9525">
            <a:round/>
          </a:ln>
        </p:spPr>
        <p:txBody>
          <a:bodyPr lIns="91439" tIns="45719" rIns="91439" bIns="45719" anchor="t">
            <a:noAutofit/>
          </a:bodyPr>
          <a:lstStyle/>
          <a:p>
            <a:pPr/>
          </a:p>
        </p:txBody>
      </p:sp>
      <p:sp>
        <p:nvSpPr>
          <p:cNvPr id="90" name="Rock formations in the turquoise waters of Algarve, Portugal"/>
          <p:cNvSpPr/>
          <p:nvPr>
            <p:ph type="pic" sz="half" idx="22"/>
          </p:nvPr>
        </p:nvSpPr>
        <p:spPr>
          <a:xfrm>
            <a:off x="13208000" y="6146800"/>
            <a:ext cx="10160000" cy="6773334"/>
          </a:xfrm>
          <a:prstGeom prst="rect">
            <a:avLst/>
          </a:prstGeom>
          <a:ln w="9525">
            <a:round/>
          </a:ln>
        </p:spPr>
        <p:txBody>
          <a:bodyPr lIns="91439" tIns="45719" rIns="91439" bIns="45719" anchor="t">
            <a:noAutofit/>
          </a:bodyPr>
          <a:lstStyle/>
          <a:p>
            <a:pPr/>
          </a:p>
        </p:txBody>
      </p:sp>
      <p:sp>
        <p:nvSpPr>
          <p:cNvPr id="91" name="Lighthouse in Portugal with coastal rock formations in the foreground overlooking the ocean at sunset "/>
          <p:cNvSpPr/>
          <p:nvPr>
            <p:ph type="pic" idx="23"/>
          </p:nvPr>
        </p:nvSpPr>
        <p:spPr>
          <a:xfrm>
            <a:off x="742138" y="-1391145"/>
            <a:ext cx="11855474" cy="17703801"/>
          </a:xfrm>
          <a:prstGeom prst="rect">
            <a:avLst/>
          </a:prstGeom>
          <a:ln w="9525">
            <a:round/>
          </a:ln>
        </p:spPr>
        <p:txBody>
          <a:bodyPr lIns="91439" tIns="45719" rIns="91439" bIns="45719" anchor="t">
            <a:noAutofit/>
          </a:bodyPr>
          <a:lstStyle/>
          <a:p>
            <a:pPr/>
          </a:p>
        </p:txBody>
      </p:sp>
      <p:sp>
        <p:nvSpPr>
          <p:cNvPr id="9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 Id="rId16" Type="http://schemas.openxmlformats.org/officeDocument/2006/relationships/slideLayout" Target="../slideLayouts/slideLayout13.xml"/><Relationship Id="rId17" Type="http://schemas.openxmlformats.org/officeDocument/2006/relationships/slideLayout" Target="../slideLayouts/slideLayout14.xml"/><Relationship Id="rId18"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2" name="Line"/>
          <p:cNvSpPr/>
          <p:nvPr/>
        </p:nvSpPr>
        <p:spPr>
          <a:xfrm>
            <a:off x="952500" y="13004800"/>
            <a:ext cx="22479000" cy="0"/>
          </a:xfrm>
          <a:prstGeom prst="line">
            <a:avLst/>
          </a:prstGeom>
          <a:ln w="762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3" name="Line"/>
          <p:cNvSpPr/>
          <p:nvPr/>
        </p:nvSpPr>
        <p:spPr>
          <a:xfrm>
            <a:off x="952500" y="711200"/>
            <a:ext cx="22479000"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4" name="Body Level One…"/>
          <p:cNvSpPr txBox="1"/>
          <p:nvPr>
            <p:ph type="body" idx="1"/>
          </p:nvPr>
        </p:nvSpPr>
        <p:spPr>
          <a:xfrm>
            <a:off x="952500" y="1384300"/>
            <a:ext cx="22479000" cy="10947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a:r>
              <a:t>Body Level One</a:t>
            </a:r>
          </a:p>
          <a:p>
            <a:pPr lvl="1"/>
            <a:r>
              <a:t>Body Level Two</a:t>
            </a:r>
          </a:p>
          <a:p>
            <a:pPr lvl="2"/>
            <a:r>
              <a:t>Body Level Three</a:t>
            </a:r>
          </a:p>
          <a:p>
            <a:pPr lvl="3"/>
            <a:r>
              <a:t>Body Level Four</a:t>
            </a:r>
          </a:p>
          <a:p>
            <a:pPr lvl="4"/>
            <a:r>
              <a:t>Body Level Five</a:t>
            </a:r>
          </a:p>
        </p:txBody>
      </p:sp>
      <p:sp>
        <p:nvSpPr>
          <p:cNvPr id="5" name="Title Text"/>
          <p:cNvSpPr txBox="1"/>
          <p:nvPr>
            <p:ph type="title"/>
          </p:nvPr>
        </p:nvSpPr>
        <p:spPr>
          <a:xfrm>
            <a:off x="952500" y="838200"/>
            <a:ext cx="22479000" cy="2679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6" name="Slide Number"/>
          <p:cNvSpPr txBox="1"/>
          <p:nvPr>
            <p:ph type="sldNum" sz="quarter" idx="2"/>
          </p:nvPr>
        </p:nvSpPr>
        <p:spPr>
          <a:xfrm>
            <a:off x="22923500" y="12319000"/>
            <a:ext cx="419100" cy="457200"/>
          </a:xfrm>
          <a:prstGeom prst="rect">
            <a:avLst/>
          </a:prstGeom>
          <a:ln w="12700">
            <a:miter lim="400000"/>
          </a:ln>
        </p:spPr>
        <p:txBody>
          <a:bodyPr wrap="none" lIns="50800" tIns="50800" rIns="50800" bIns="50800">
            <a:spAutoFit/>
          </a:bodyPr>
          <a:lstStyle>
            <a:lvl1pPr>
              <a:defRPr sz="2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Lst>
  <p:transition xmlns:p14="http://schemas.microsoft.com/office/powerpoint/2010/main" spd="med" advClick="1"/>
  <p:txStyles>
    <p:titleStyle>
      <a:lvl1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1pPr>
      <a:lvl2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2pPr>
      <a:lvl3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3pPr>
      <a:lvl4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4pPr>
      <a:lvl5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5pPr>
      <a:lvl6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6pPr>
      <a:lvl7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7pPr>
      <a:lvl8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8pPr>
      <a:lvl9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9pPr>
    </p:titleStyle>
    <p:bodyStyle>
      <a:lvl1pPr marL="5715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1pPr>
      <a:lvl2pPr marL="11430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2pPr>
      <a:lvl3pPr marL="17145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3pPr>
      <a:lvl4pPr marL="22860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4pPr>
      <a:lvl5pPr marL="28575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5pPr>
      <a:lvl6pPr marL="34290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6pPr>
      <a:lvl7pPr marL="40005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7pPr>
      <a:lvl8pPr marL="45720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8pPr>
      <a:lvl9pPr marL="51435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4.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3" name="Rock formations in the turquoise waters of Algarve, Portugal" descr="Rock formations in the turquoise waters of Algarve, Portugal"/>
          <p:cNvPicPr>
            <a:picLocks noChangeAspect="0"/>
          </p:cNvPicPr>
          <p:nvPr>
            <p:ph type="pic" idx="21"/>
          </p:nvPr>
        </p:nvPicPr>
        <p:blipFill>
          <a:blip r:embed="rId2">
            <a:extLst/>
          </a:blip>
          <a:stretch>
            <a:fillRect/>
          </a:stretch>
        </p:blipFill>
        <p:spPr>
          <a:xfrm>
            <a:off x="825500" y="1231900"/>
            <a:ext cx="22733000" cy="8331200"/>
          </a:xfrm>
          <a:prstGeom prst="rect">
            <a:avLst/>
          </a:prstGeom>
        </p:spPr>
      </p:pic>
      <p:sp>
        <p:nvSpPr>
          <p:cNvPr id="154" name="The Revelation of Jesus Christ"/>
          <p:cNvSpPr txBox="1"/>
          <p:nvPr>
            <p:ph type="title"/>
          </p:nvPr>
        </p:nvSpPr>
        <p:spPr>
          <a:prstGeom prst="rect">
            <a:avLst/>
          </a:prstGeom>
        </p:spPr>
        <p:txBody>
          <a:bodyPr/>
          <a:lstStyle/>
          <a:p>
            <a:pPr/>
            <a:r>
              <a:t>The Revelation of Jesus Christ</a:t>
            </a:r>
          </a:p>
        </p:txBody>
      </p:sp>
      <p:sp>
        <p:nvSpPr>
          <p:cNvPr id="155" name="Vision 5 (20:1-10) - Satan Bound, Satan Loosed, Satan Conquered"/>
          <p:cNvSpPr txBox="1"/>
          <p:nvPr>
            <p:ph type="body" sz="quarter" idx="1"/>
          </p:nvPr>
        </p:nvSpPr>
        <p:spPr>
          <a:prstGeom prst="rect">
            <a:avLst/>
          </a:prstGeom>
        </p:spPr>
        <p:txBody>
          <a:bodyPr/>
          <a:lstStyle/>
          <a:p>
            <a:pPr/>
            <a:r>
              <a:t>Vision 5 (20:1-10) - Satan Bound, Satan Loosed, Satan Conquered</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 name="One thousand in Scripture"/>
          <p:cNvSpPr txBox="1"/>
          <p:nvPr>
            <p:ph type="title"/>
          </p:nvPr>
        </p:nvSpPr>
        <p:spPr>
          <a:prstGeom prst="rect">
            <a:avLst/>
          </a:prstGeom>
        </p:spPr>
        <p:txBody>
          <a:bodyPr/>
          <a:lstStyle/>
          <a:p>
            <a:pPr/>
            <a:r>
              <a:t>One thousand in Scripture</a:t>
            </a:r>
          </a:p>
        </p:txBody>
      </p:sp>
      <p:sp>
        <p:nvSpPr>
          <p:cNvPr id="180" name="Deuteronomy 7:9, “Therefore know that the LORD your God, He is God, the faithful God who keeps covenant and mercy for a thousand generations with those who love Him and keep His commandments;”…"/>
          <p:cNvSpPr txBox="1"/>
          <p:nvPr>
            <p:ph type="body" idx="1"/>
          </p:nvPr>
        </p:nvSpPr>
        <p:spPr>
          <a:prstGeom prst="rect">
            <a:avLst/>
          </a:prstGeom>
        </p:spPr>
        <p:txBody>
          <a:bodyPr/>
          <a:lstStyle/>
          <a:p>
            <a:pPr marL="531494" indent="-531494" defTabSz="767715">
              <a:lnSpc>
                <a:spcPct val="110000"/>
              </a:lnSpc>
              <a:spcBef>
                <a:spcPts val="3900"/>
              </a:spcBef>
              <a:buBlip>
                <a:blip r:embed="rId2"/>
              </a:buBlip>
              <a:defRPr sz="5022"/>
            </a:pPr>
            <a:r>
              <a:t>Deuteronomy 7:9, “Therefore know that the LORD your God, He is God, the faithful God who keeps covenant and mercy for a thousand generations with those who love Him and keep His commandments;”</a:t>
            </a:r>
          </a:p>
          <a:p>
            <a:pPr marL="531494" indent="-531494" defTabSz="767715">
              <a:lnSpc>
                <a:spcPct val="110000"/>
              </a:lnSpc>
              <a:spcBef>
                <a:spcPts val="3900"/>
              </a:spcBef>
              <a:buBlip>
                <a:blip r:embed="rId2"/>
              </a:buBlip>
              <a:defRPr sz="5022"/>
            </a:pPr>
            <a:r>
              <a:t>Joshua 23:10, “One man of you shall chase a thousand, for the LORD your God is He who fights for you, as He promised you.”</a:t>
            </a:r>
          </a:p>
          <a:p>
            <a:pPr marL="531494" indent="-531494" defTabSz="767715">
              <a:lnSpc>
                <a:spcPct val="110000"/>
              </a:lnSpc>
              <a:spcBef>
                <a:spcPts val="3900"/>
              </a:spcBef>
              <a:buBlip>
                <a:blip r:embed="rId2"/>
              </a:buBlip>
              <a:defRPr sz="5022"/>
            </a:pPr>
            <a:r>
              <a:t>Psalms 50:10, “For every beast of the forest is Mine, And the cattle on a thousand hills.”</a:t>
            </a:r>
          </a:p>
          <a:p>
            <a:pPr marL="531494" indent="-531494" defTabSz="767715">
              <a:lnSpc>
                <a:spcPct val="110000"/>
              </a:lnSpc>
              <a:spcBef>
                <a:spcPts val="3900"/>
              </a:spcBef>
              <a:buBlip>
                <a:blip r:embed="rId2"/>
              </a:buBlip>
              <a:defRPr sz="5022"/>
            </a:pPr>
            <a:r>
              <a:t>“one thousand” = a large, but indeterminate, number</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8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8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8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80">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0"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 name="one thousand years in Scripture"/>
          <p:cNvSpPr txBox="1"/>
          <p:nvPr>
            <p:ph type="title"/>
          </p:nvPr>
        </p:nvSpPr>
        <p:spPr>
          <a:prstGeom prst="rect">
            <a:avLst/>
          </a:prstGeom>
        </p:spPr>
        <p:txBody>
          <a:bodyPr/>
          <a:lstStyle/>
          <a:p>
            <a:pPr/>
            <a:r>
              <a:t>one thousand years in Scripture</a:t>
            </a:r>
          </a:p>
        </p:txBody>
      </p:sp>
      <p:sp>
        <p:nvSpPr>
          <p:cNvPr id="183" name="Psalms 90:4, “For a thousand years in Your sight Are like yesterday when it is past, And like a watch in the night.”…"/>
          <p:cNvSpPr txBox="1"/>
          <p:nvPr>
            <p:ph type="body" idx="1"/>
          </p:nvPr>
        </p:nvSpPr>
        <p:spPr>
          <a:prstGeom prst="rect">
            <a:avLst/>
          </a:prstGeom>
        </p:spPr>
        <p:txBody>
          <a:bodyPr/>
          <a:lstStyle/>
          <a:p>
            <a:pPr marL="565784" indent="-565784" defTabSz="817244">
              <a:lnSpc>
                <a:spcPct val="110000"/>
              </a:lnSpc>
              <a:spcBef>
                <a:spcPts val="4100"/>
              </a:spcBef>
              <a:buBlip>
                <a:blip r:embed="rId2"/>
              </a:buBlip>
              <a:defRPr sz="4950"/>
            </a:pPr>
            <a:r>
              <a:t>Psalms 90:4, “For a thousand years in Your sight Are like yesterday when it is past, And like a watch in the night.”</a:t>
            </a:r>
          </a:p>
          <a:p>
            <a:pPr marL="565784" indent="-565784" defTabSz="817244">
              <a:lnSpc>
                <a:spcPct val="110000"/>
              </a:lnSpc>
              <a:spcBef>
                <a:spcPts val="4100"/>
              </a:spcBef>
              <a:buBlip>
                <a:blip r:embed="rId2"/>
              </a:buBlip>
              <a:defRPr sz="4950"/>
            </a:pPr>
            <a:r>
              <a:t>Ecclesiastes 6:6, “even if he lives a thousand years twice—but has not seen goodness. Do not all go to one place?”</a:t>
            </a:r>
          </a:p>
          <a:p>
            <a:pPr marL="565784" indent="-565784" defTabSz="817244">
              <a:lnSpc>
                <a:spcPct val="110000"/>
              </a:lnSpc>
              <a:spcBef>
                <a:spcPts val="4100"/>
              </a:spcBef>
              <a:buBlip>
                <a:blip r:embed="rId2"/>
              </a:buBlip>
              <a:defRPr sz="4950"/>
            </a:pPr>
            <a:r>
              <a:t>2 Peter 3:8, “But, beloved, do not forget this one thing, that with the Lord one day is as a thousand years, and a thousand years as one day.”</a:t>
            </a:r>
          </a:p>
          <a:p>
            <a:pPr marL="565784" indent="-565784" defTabSz="817244">
              <a:lnSpc>
                <a:spcPct val="110000"/>
              </a:lnSpc>
              <a:spcBef>
                <a:spcPts val="4100"/>
              </a:spcBef>
              <a:buBlip>
                <a:blip r:embed="rId2"/>
              </a:buBlip>
              <a:defRPr sz="4950"/>
            </a:pPr>
            <a:r>
              <a:t>“one thousand years” = a long time from our perspective, a short time from God’s perspective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3">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8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8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8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83">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3"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 name="Different views of the Millennium"/>
          <p:cNvSpPr txBox="1"/>
          <p:nvPr>
            <p:ph type="title"/>
          </p:nvPr>
        </p:nvSpPr>
        <p:spPr>
          <a:prstGeom prst="rect">
            <a:avLst/>
          </a:prstGeom>
        </p:spPr>
        <p:txBody>
          <a:bodyPr/>
          <a:lstStyle/>
          <a:p>
            <a:pPr/>
            <a:r>
              <a:t>Different views of the Millennium</a:t>
            </a:r>
          </a:p>
        </p:txBody>
      </p:sp>
      <p:sp>
        <p:nvSpPr>
          <p:cNvPr id="186" name="Premillennial: Jesus returns, Satan bound, Jesus reigns for 1,000 years, Satan loosed, Armageddon, judgment day…"/>
          <p:cNvSpPr txBox="1"/>
          <p:nvPr>
            <p:ph type="body" idx="1"/>
          </p:nvPr>
        </p:nvSpPr>
        <p:spPr>
          <a:prstGeom prst="rect">
            <a:avLst/>
          </a:prstGeom>
        </p:spPr>
        <p:txBody>
          <a:bodyPr/>
          <a:lstStyle/>
          <a:p>
            <a:pPr marL="571499" indent="-571499">
              <a:lnSpc>
                <a:spcPct val="110000"/>
              </a:lnSpc>
              <a:spcBef>
                <a:spcPts val="4200"/>
              </a:spcBef>
              <a:buBlip>
                <a:blip r:embed="rId2"/>
              </a:buBlip>
              <a:defRPr sz="6000"/>
            </a:pPr>
            <a:r>
              <a:t>Premillennial: </a:t>
            </a:r>
            <a:r>
              <a:rPr b="1"/>
              <a:t>Jesus returns</a:t>
            </a:r>
            <a:r>
              <a:t>, Satan bound, Jesus reigns for 1,000 years, Satan loosed, Armageddon, judgment day</a:t>
            </a:r>
          </a:p>
          <a:p>
            <a:pPr marL="571499" indent="-571499">
              <a:lnSpc>
                <a:spcPct val="110000"/>
              </a:lnSpc>
              <a:spcBef>
                <a:spcPts val="4200"/>
              </a:spcBef>
              <a:buBlip>
                <a:blip r:embed="rId2"/>
              </a:buBlip>
              <a:defRPr sz="6000"/>
            </a:pPr>
            <a:r>
              <a:t>Postmillennial: the gospel is spread throughout the world, Satan is bound, the world is ruled under Christian authority for 1,000 years, Satan loosed, Armageddon, </a:t>
            </a:r>
            <a:r>
              <a:rPr b="1"/>
              <a:t>Jesus returns</a:t>
            </a:r>
            <a:r>
              <a:t>, judgment day</a:t>
            </a:r>
          </a:p>
          <a:p>
            <a:pPr marL="571499" indent="-571499">
              <a:lnSpc>
                <a:spcPct val="110000"/>
              </a:lnSpc>
              <a:spcBef>
                <a:spcPts val="4200"/>
              </a:spcBef>
              <a:buBlip>
                <a:blip r:embed="rId2"/>
              </a:buBlip>
              <a:defRPr sz="6000"/>
            </a:pPr>
            <a:r>
              <a:t>A-millennial: Satan is bound, 1,000 years is </a:t>
            </a:r>
            <a:r>
              <a:rPr b="1"/>
              <a:t>symbolic</a:t>
            </a:r>
            <a:r>
              <a:t>, Satan is loosed, Armageddon, Jesus returns, judgment day.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8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8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86">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6"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 name="Revelation 20:4-6"/>
          <p:cNvSpPr txBox="1"/>
          <p:nvPr>
            <p:ph type="ctrTitle"/>
          </p:nvPr>
        </p:nvSpPr>
        <p:spPr>
          <a:prstGeom prst="rect">
            <a:avLst/>
          </a:prstGeom>
        </p:spPr>
        <p:txBody>
          <a:bodyPr/>
          <a:lstStyle/>
          <a:p>
            <a:pPr/>
            <a:r>
              <a:t>Revelation 20:4-6</a:t>
            </a:r>
          </a:p>
        </p:txBody>
      </p:sp>
      <p:sp>
        <p:nvSpPr>
          <p:cNvPr id="189" name="And I saw thrones, and they sat on them, and judgment was committed to them. Then I saw the souls of those who had been beheaded for their witness to Jesus and for the word of God, who had not worshiped the beast or his image, and had not received his ma"/>
          <p:cNvSpPr txBox="1"/>
          <p:nvPr>
            <p:ph type="subTitle" idx="1"/>
          </p:nvPr>
        </p:nvSpPr>
        <p:spPr>
          <a:prstGeom prst="rect">
            <a:avLst/>
          </a:prstGeom>
        </p:spPr>
        <p:txBody>
          <a:bodyPr/>
          <a:lstStyle>
            <a:lvl1pPr defTabSz="619125">
              <a:defRPr sz="4500"/>
            </a:lvl1pPr>
          </a:lstStyle>
          <a:p>
            <a:pPr/>
            <a:r>
              <a:t>And I saw thrones, and they sat on them, and judgment was committed to them. Then I saw the souls of those who had been beheaded for their witness to Jesus and for the word of God, who had not worshiped the beast or his image, and had not received his mark on their foreheads or on their hands. And they lived and reigned with Christ for a thousand years. But the rest of the dead did not live again until the thousand years were finished. This is the first resurrection. Blessed and holy is he who has part in the first resurrection. Over such the second death has no power, but they shall be priests of God and of Christ, and shall reign with Him a thousand years.</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1" name="What john saw"/>
          <p:cNvSpPr txBox="1"/>
          <p:nvPr>
            <p:ph type="title"/>
          </p:nvPr>
        </p:nvSpPr>
        <p:spPr>
          <a:prstGeom prst="rect">
            <a:avLst/>
          </a:prstGeom>
        </p:spPr>
        <p:txBody>
          <a:bodyPr/>
          <a:lstStyle/>
          <a:p>
            <a:pPr/>
            <a:r>
              <a:t>What john saw</a:t>
            </a:r>
          </a:p>
        </p:txBody>
      </p:sp>
      <p:sp>
        <p:nvSpPr>
          <p:cNvPr id="192" name="“thrones” = reigning with Christ…"/>
          <p:cNvSpPr txBox="1"/>
          <p:nvPr>
            <p:ph type="body" idx="1"/>
          </p:nvPr>
        </p:nvSpPr>
        <p:spPr>
          <a:prstGeom prst="rect">
            <a:avLst/>
          </a:prstGeom>
        </p:spPr>
        <p:txBody>
          <a:bodyPr/>
          <a:lstStyle/>
          <a:p>
            <a:pPr marL="571499" indent="-571499">
              <a:lnSpc>
                <a:spcPct val="110000"/>
              </a:lnSpc>
              <a:spcBef>
                <a:spcPts val="3600"/>
              </a:spcBef>
              <a:buBlip>
                <a:blip r:embed="rId2"/>
              </a:buBlip>
              <a:defRPr sz="5400"/>
            </a:pPr>
            <a:r>
              <a:t>“thrones” = reigning with Christ</a:t>
            </a:r>
          </a:p>
          <a:p>
            <a:pPr marL="571499" indent="-571499">
              <a:lnSpc>
                <a:spcPct val="110000"/>
              </a:lnSpc>
              <a:spcBef>
                <a:spcPts val="3600"/>
              </a:spcBef>
              <a:buBlip>
                <a:blip r:embed="rId2"/>
              </a:buBlip>
              <a:defRPr sz="5400"/>
            </a:pPr>
            <a:r>
              <a:t>“judgment was committed to them” = the saints will judge the world (see 1 Corinthians 6:2)</a:t>
            </a:r>
          </a:p>
          <a:p>
            <a:pPr marL="571499" indent="-571499">
              <a:lnSpc>
                <a:spcPct val="110000"/>
              </a:lnSpc>
              <a:spcBef>
                <a:spcPts val="3600"/>
              </a:spcBef>
              <a:buBlip>
                <a:blip r:embed="rId2"/>
              </a:buBlip>
              <a:defRPr sz="5400"/>
            </a:pPr>
            <a:r>
              <a:t>“the souls of those who had been beheaded” = disembodied saints between death and the bodily resurrection (remember 6:9)</a:t>
            </a:r>
          </a:p>
          <a:p>
            <a:pPr lvl="1">
              <a:lnSpc>
                <a:spcPct val="110000"/>
              </a:lnSpc>
              <a:spcBef>
                <a:spcPts val="3600"/>
              </a:spcBef>
              <a:buBlip>
                <a:blip r:embed="rId2"/>
              </a:buBlip>
              <a:defRPr sz="5400"/>
            </a:pPr>
            <a:r>
              <a:t>Those who remained true to God during the 1,260 years</a:t>
            </a:r>
          </a:p>
          <a:p>
            <a:pPr lvl="1">
              <a:lnSpc>
                <a:spcPct val="110000"/>
              </a:lnSpc>
              <a:spcBef>
                <a:spcPts val="3600"/>
              </a:spcBef>
              <a:buBlip>
                <a:blip r:embed="rId2"/>
              </a:buBlip>
              <a:defRPr sz="5400"/>
            </a:pPr>
            <a:r>
              <a:t>The 144,000 — see 14:1-5 and 15:2-4</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9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9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9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9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92">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2"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 name="resurrection of the soul - John 5:24-25"/>
          <p:cNvSpPr txBox="1"/>
          <p:nvPr>
            <p:ph type="title"/>
          </p:nvPr>
        </p:nvSpPr>
        <p:spPr>
          <a:prstGeom prst="rect">
            <a:avLst/>
          </a:prstGeom>
        </p:spPr>
        <p:txBody>
          <a:bodyPr/>
          <a:lstStyle>
            <a:lvl1pPr>
              <a:defRPr sz="8900"/>
            </a:lvl1pPr>
          </a:lstStyle>
          <a:p>
            <a:pPr/>
            <a:r>
              <a:t>resurrection of the soul - John 5:24-25</a:t>
            </a:r>
          </a:p>
        </p:txBody>
      </p:sp>
      <p:sp>
        <p:nvSpPr>
          <p:cNvPr id="195" name="“Most assuredly, I say to you, he who hears My word and believes in Him who sent Me has everlasting life, and shall not come into judgment, but has passed from death into life. Most assuredly, I say to you, the hour is coming, and now is, when the dead w"/>
          <p:cNvSpPr txBox="1"/>
          <p:nvPr>
            <p:ph type="body" idx="1"/>
          </p:nvPr>
        </p:nvSpPr>
        <p:spPr>
          <a:xfrm>
            <a:off x="952500" y="3890341"/>
            <a:ext cx="22479000" cy="8703918"/>
          </a:xfrm>
          <a:prstGeom prst="rect">
            <a:avLst/>
          </a:prstGeom>
        </p:spPr>
        <p:txBody>
          <a:bodyPr/>
          <a:lstStyle/>
          <a:p>
            <a:pPr marL="0" indent="0" algn="ctr" defTabSz="792479">
              <a:lnSpc>
                <a:spcPct val="120000"/>
              </a:lnSpc>
              <a:spcBef>
                <a:spcPts val="1100"/>
              </a:spcBef>
              <a:buSzTx/>
              <a:buNone/>
              <a:defRPr sz="8064"/>
            </a:pPr>
            <a:r>
              <a:t>“Most assuredly, I say to you, he who </a:t>
            </a:r>
            <a:r>
              <a:rPr i="1" u="sng"/>
              <a:t>hears</a:t>
            </a:r>
            <a:r>
              <a:t> My word and </a:t>
            </a:r>
            <a:r>
              <a:rPr i="1" u="sng"/>
              <a:t>believes</a:t>
            </a:r>
            <a:r>
              <a:t> in Him who sent Me has everlasting life, and shall not come into judgment, but </a:t>
            </a:r>
            <a:r>
              <a:rPr i="1" u="sng"/>
              <a:t>has passed from death into life</a:t>
            </a:r>
            <a:r>
              <a:t>. Most assuredly, I say to you, the hour is coming, and now is, when the dead will hear the voice of the Son of God; and </a:t>
            </a:r>
            <a:r>
              <a:rPr i="1" u="sng"/>
              <a:t>those who hear will live</a:t>
            </a:r>
            <a:r>
              <a:t>.”</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 name="resurrection of the body — John 5:28-29"/>
          <p:cNvSpPr txBox="1"/>
          <p:nvPr>
            <p:ph type="title"/>
          </p:nvPr>
        </p:nvSpPr>
        <p:spPr>
          <a:prstGeom prst="rect">
            <a:avLst/>
          </a:prstGeom>
        </p:spPr>
        <p:txBody>
          <a:bodyPr/>
          <a:lstStyle>
            <a:lvl1pPr>
              <a:defRPr sz="8500"/>
            </a:lvl1pPr>
          </a:lstStyle>
          <a:p>
            <a:pPr/>
            <a:r>
              <a:t>resurrection of the body — John 5:28-29</a:t>
            </a:r>
          </a:p>
        </p:txBody>
      </p:sp>
      <p:sp>
        <p:nvSpPr>
          <p:cNvPr id="198" name="“Do not marvel at this; for the hour is coming in which all who are in the graves will hear His voice and come forth—those who have done good, to the resurrection of life, and those who have done evil, to the resurrection of condemnation.”"/>
          <p:cNvSpPr txBox="1"/>
          <p:nvPr>
            <p:ph type="body" idx="1"/>
          </p:nvPr>
        </p:nvSpPr>
        <p:spPr>
          <a:xfrm>
            <a:off x="952500" y="4036552"/>
            <a:ext cx="22479000" cy="8411496"/>
          </a:xfrm>
          <a:prstGeom prst="rect">
            <a:avLst/>
          </a:prstGeom>
        </p:spPr>
        <p:txBody>
          <a:bodyPr/>
          <a:lstStyle/>
          <a:p>
            <a:pPr marL="0" indent="0" algn="ctr">
              <a:lnSpc>
                <a:spcPct val="120000"/>
              </a:lnSpc>
              <a:spcBef>
                <a:spcPts val="0"/>
              </a:spcBef>
              <a:buSzTx/>
              <a:buNone/>
              <a:defRPr sz="8400"/>
            </a:pPr>
            <a:r>
              <a:t>“Do not marvel at this; for the hour is coming in which </a:t>
            </a:r>
            <a:r>
              <a:rPr i="1" u="sng"/>
              <a:t>all who are in the graves</a:t>
            </a:r>
            <a:r>
              <a:t> will hear His voice and come forth—those who have done good, to the resurrection of life, and those who have done evil, to the resurrection of condemnation.” </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 name="Two deaths"/>
          <p:cNvSpPr txBox="1"/>
          <p:nvPr>
            <p:ph type="title"/>
          </p:nvPr>
        </p:nvSpPr>
        <p:spPr>
          <a:prstGeom prst="rect">
            <a:avLst/>
          </a:prstGeom>
        </p:spPr>
        <p:txBody>
          <a:bodyPr/>
          <a:lstStyle/>
          <a:p>
            <a:pPr/>
            <a:r>
              <a:t>Two deaths</a:t>
            </a:r>
          </a:p>
        </p:txBody>
      </p:sp>
      <p:sp>
        <p:nvSpPr>
          <p:cNvPr id="201" name="Death of the body: Hebrews 9:27, “And as it is appointed for men to die once, but after this the judgment,”…"/>
          <p:cNvSpPr txBox="1"/>
          <p:nvPr>
            <p:ph type="body" idx="1"/>
          </p:nvPr>
        </p:nvSpPr>
        <p:spPr>
          <a:prstGeom prst="rect">
            <a:avLst/>
          </a:prstGeom>
        </p:spPr>
        <p:txBody>
          <a:bodyPr/>
          <a:lstStyle/>
          <a:p>
            <a:pPr marL="508634" indent="-508634" defTabSz="734694">
              <a:lnSpc>
                <a:spcPct val="110000"/>
              </a:lnSpc>
              <a:spcBef>
                <a:spcPts val="5200"/>
              </a:spcBef>
              <a:buBlip>
                <a:blip r:embed="rId2"/>
              </a:buBlip>
              <a:defRPr sz="5340"/>
            </a:pPr>
            <a:r>
              <a:t>Death of the body: Hebrews 9:27, “And as it is appointed for men to die once, but after this the judgment,”</a:t>
            </a:r>
          </a:p>
          <a:p>
            <a:pPr marL="508634" indent="-508634" defTabSz="734694">
              <a:lnSpc>
                <a:spcPct val="110000"/>
              </a:lnSpc>
              <a:spcBef>
                <a:spcPts val="5200"/>
              </a:spcBef>
              <a:buBlip>
                <a:blip r:embed="rId2"/>
              </a:buBlip>
              <a:defRPr sz="5340"/>
            </a:pPr>
            <a:r>
              <a:t>Death of the soul: </a:t>
            </a:r>
          </a:p>
          <a:p>
            <a:pPr lvl="1" marL="1017269" indent="-508634" defTabSz="734694">
              <a:lnSpc>
                <a:spcPct val="110000"/>
              </a:lnSpc>
              <a:spcBef>
                <a:spcPts val="5200"/>
              </a:spcBef>
              <a:buBlip>
                <a:blip r:embed="rId2"/>
              </a:buBlip>
              <a:defRPr sz="5340"/>
            </a:pPr>
            <a:r>
              <a:t>Revelation 20:14, “Then Death and Hades were cast into the lake of fire. This is the second death.”</a:t>
            </a:r>
          </a:p>
          <a:p>
            <a:pPr lvl="1" marL="1017269" indent="-508634" defTabSz="734694">
              <a:lnSpc>
                <a:spcPct val="110000"/>
              </a:lnSpc>
              <a:spcBef>
                <a:spcPts val="5200"/>
              </a:spcBef>
              <a:buBlip>
                <a:blip r:embed="rId2"/>
              </a:buBlip>
              <a:defRPr sz="5340"/>
            </a:pPr>
            <a:r>
              <a:t>Matthew 10:28, “And do not fear those who kill the body but cannot kill the soul. But rather fear Him who is able to destroy both soul and body in hell.”</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0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0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0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01">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1"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 name="Two deaths, two resurrections"/>
          <p:cNvSpPr txBox="1"/>
          <p:nvPr>
            <p:ph type="title"/>
          </p:nvPr>
        </p:nvSpPr>
        <p:spPr>
          <a:prstGeom prst="rect">
            <a:avLst/>
          </a:prstGeom>
        </p:spPr>
        <p:txBody>
          <a:bodyPr/>
          <a:lstStyle/>
          <a:p>
            <a:pPr/>
            <a:r>
              <a:t>Two deaths, two resurrections</a:t>
            </a:r>
          </a:p>
        </p:txBody>
      </p:sp>
      <p:sp>
        <p:nvSpPr>
          <p:cNvPr id="204" name="First resurrection: the soul of the one who hears, believes, and obeys (John 5:24-25)…"/>
          <p:cNvSpPr txBox="1"/>
          <p:nvPr>
            <p:ph type="body" idx="1"/>
          </p:nvPr>
        </p:nvSpPr>
        <p:spPr>
          <a:prstGeom prst="rect">
            <a:avLst/>
          </a:prstGeom>
        </p:spPr>
        <p:txBody>
          <a:bodyPr/>
          <a:lstStyle/>
          <a:p>
            <a:pPr marL="554354" indent="-554354" defTabSz="800735">
              <a:lnSpc>
                <a:spcPct val="110000"/>
              </a:lnSpc>
              <a:spcBef>
                <a:spcPts val="3400"/>
              </a:spcBef>
              <a:buBlip>
                <a:blip r:embed="rId2"/>
              </a:buBlip>
              <a:defRPr sz="5335"/>
            </a:pPr>
            <a:r>
              <a:t>First resurrection: the soul of the one who hears, believes, and obeys (John 5:24-25)</a:t>
            </a:r>
          </a:p>
          <a:p>
            <a:pPr marL="554354" indent="-554354" defTabSz="800735">
              <a:lnSpc>
                <a:spcPct val="110000"/>
              </a:lnSpc>
              <a:spcBef>
                <a:spcPts val="3400"/>
              </a:spcBef>
              <a:buBlip>
                <a:blip r:embed="rId2"/>
              </a:buBlip>
              <a:defRPr sz="5335"/>
            </a:pPr>
            <a:r>
              <a:t>First death: the body of everyone who dies before the return of Jesus (Hebrews 9:27)</a:t>
            </a:r>
          </a:p>
          <a:p>
            <a:pPr marL="554354" indent="-554354" defTabSz="800735">
              <a:lnSpc>
                <a:spcPct val="110000"/>
              </a:lnSpc>
              <a:spcBef>
                <a:spcPts val="3400"/>
              </a:spcBef>
              <a:buBlip>
                <a:blip r:embed="rId2"/>
              </a:buBlip>
              <a:defRPr sz="5335"/>
            </a:pPr>
            <a:r>
              <a:t>Second resurrection: the bodies of the righteous and the wicked (John 5:28-29)</a:t>
            </a:r>
          </a:p>
          <a:p>
            <a:pPr marL="554354" indent="-554354" defTabSz="800735">
              <a:lnSpc>
                <a:spcPct val="110000"/>
              </a:lnSpc>
              <a:spcBef>
                <a:spcPts val="3400"/>
              </a:spcBef>
              <a:buBlip>
                <a:blip r:embed="rId2"/>
              </a:buBlip>
              <a:defRPr sz="5335"/>
            </a:pPr>
            <a:r>
              <a:t>Second death: the destruction of body AND soul in hell (Revelation 20:14 and Matthew 10:28)</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0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0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0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04">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4"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 name="putting it all together"/>
          <p:cNvSpPr txBox="1"/>
          <p:nvPr>
            <p:ph type="title"/>
          </p:nvPr>
        </p:nvSpPr>
        <p:spPr>
          <a:prstGeom prst="rect">
            <a:avLst/>
          </a:prstGeom>
        </p:spPr>
        <p:txBody>
          <a:bodyPr/>
          <a:lstStyle/>
          <a:p>
            <a:pPr/>
            <a:r>
              <a:t>putting it all together</a:t>
            </a:r>
          </a:p>
        </p:txBody>
      </p:sp>
      <p:sp>
        <p:nvSpPr>
          <p:cNvPr id="207" name="Disembodied souls…"/>
          <p:cNvSpPr txBox="1"/>
          <p:nvPr>
            <p:ph type="body" idx="1"/>
          </p:nvPr>
        </p:nvSpPr>
        <p:spPr>
          <a:prstGeom prst="rect">
            <a:avLst/>
          </a:prstGeom>
        </p:spPr>
        <p:txBody>
          <a:bodyPr/>
          <a:lstStyle/>
          <a:p>
            <a:pPr marL="502919" indent="-502919" defTabSz="726440">
              <a:lnSpc>
                <a:spcPct val="110000"/>
              </a:lnSpc>
              <a:spcBef>
                <a:spcPts val="2800"/>
              </a:spcBef>
              <a:buBlip>
                <a:blip r:embed="rId2"/>
              </a:buBlip>
              <a:defRPr sz="4752"/>
            </a:pPr>
            <a:r>
              <a:t>Disembodied </a:t>
            </a:r>
            <a:r>
              <a:rPr i="1" u="sng"/>
              <a:t>souls</a:t>
            </a:r>
          </a:p>
          <a:p>
            <a:pPr lvl="1" marL="1005839" indent="-502919" defTabSz="726440">
              <a:lnSpc>
                <a:spcPct val="110000"/>
              </a:lnSpc>
              <a:spcBef>
                <a:spcPts val="2800"/>
              </a:spcBef>
              <a:buBlip>
                <a:blip r:embed="rId2"/>
              </a:buBlip>
              <a:defRPr sz="4752"/>
            </a:pPr>
            <a:r>
              <a:t>Their souls were made alive upon belief, repentance, and baptism (the first resurrection)</a:t>
            </a:r>
          </a:p>
          <a:p>
            <a:pPr lvl="1" marL="1005839" indent="-502919" defTabSz="726440">
              <a:lnSpc>
                <a:spcPct val="110000"/>
              </a:lnSpc>
              <a:spcBef>
                <a:spcPts val="2800"/>
              </a:spcBef>
              <a:buBlip>
                <a:blip r:embed="rId2"/>
              </a:buBlip>
              <a:defRPr sz="4752"/>
            </a:pPr>
            <a:r>
              <a:t>After their body dies, their souls live and reign with Christ until the bodily resurrection</a:t>
            </a:r>
          </a:p>
          <a:p>
            <a:pPr marL="502919" indent="-502919" defTabSz="726440">
              <a:lnSpc>
                <a:spcPct val="110000"/>
              </a:lnSpc>
              <a:spcBef>
                <a:spcPts val="2800"/>
              </a:spcBef>
              <a:buBlip>
                <a:blip r:embed="rId2"/>
              </a:buBlip>
              <a:defRPr sz="4752"/>
            </a:pPr>
            <a:r>
              <a:t>They remained true to the Lord and died for their faith during the reign of the beast (verse 4)</a:t>
            </a:r>
          </a:p>
          <a:p>
            <a:pPr marL="502919" indent="-502919" defTabSz="726440">
              <a:lnSpc>
                <a:spcPct val="110000"/>
              </a:lnSpc>
              <a:spcBef>
                <a:spcPts val="2800"/>
              </a:spcBef>
              <a:buBlip>
                <a:blip r:embed="rId2"/>
              </a:buBlip>
              <a:defRPr sz="4752"/>
            </a:pPr>
            <a:r>
              <a:t>Their presence with Jesus assures us of their victory over Satan (see Revelation 12:11)</a:t>
            </a:r>
          </a:p>
          <a:p>
            <a:pPr marL="502919" indent="-502919" defTabSz="726440">
              <a:lnSpc>
                <a:spcPct val="110000"/>
              </a:lnSpc>
              <a:spcBef>
                <a:spcPts val="2800"/>
              </a:spcBef>
              <a:buBlip>
                <a:blip r:embed="rId2"/>
              </a:buBlip>
              <a:defRPr sz="4752"/>
            </a:pPr>
            <a:r>
              <a:t>They will judge those who cooperated with the beast, worshipped his image, etc.</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7">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0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0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0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07">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07">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207">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7"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 name="The Symmetry of Revelation 12-20"/>
          <p:cNvSpPr txBox="1"/>
          <p:nvPr>
            <p:ph type="title"/>
          </p:nvPr>
        </p:nvSpPr>
        <p:spPr>
          <a:prstGeom prst="rect">
            <a:avLst/>
          </a:prstGeom>
        </p:spPr>
        <p:txBody>
          <a:bodyPr/>
          <a:lstStyle/>
          <a:p>
            <a:pPr/>
            <a:r>
              <a:t>The Symmetry of Revelation 12-20</a:t>
            </a:r>
          </a:p>
        </p:txBody>
      </p:sp>
      <p:sp>
        <p:nvSpPr>
          <p:cNvPr id="158" name="Chapter 12: Satan persecutes the church…"/>
          <p:cNvSpPr txBox="1"/>
          <p:nvPr>
            <p:ph type="body" idx="1"/>
          </p:nvPr>
        </p:nvSpPr>
        <p:spPr>
          <a:prstGeom prst="rect">
            <a:avLst/>
          </a:prstGeom>
        </p:spPr>
        <p:txBody>
          <a:bodyPr/>
          <a:lstStyle/>
          <a:p>
            <a:pPr marL="571499" indent="-571499">
              <a:lnSpc>
                <a:spcPct val="110000"/>
              </a:lnSpc>
              <a:spcBef>
                <a:spcPts val="6300"/>
              </a:spcBef>
              <a:buBlip>
                <a:blip r:embed="rId2"/>
              </a:buBlip>
              <a:defRPr sz="6000"/>
            </a:pPr>
            <a:r>
              <a:t>Chapter 12: Satan persecutes the church</a:t>
            </a:r>
          </a:p>
          <a:p>
            <a:pPr marL="571499" indent="-571499">
              <a:lnSpc>
                <a:spcPct val="110000"/>
              </a:lnSpc>
              <a:spcBef>
                <a:spcPts val="6300"/>
              </a:spcBef>
              <a:buBlip>
                <a:blip r:embed="rId2"/>
              </a:buBlip>
              <a:defRPr sz="6000"/>
            </a:pPr>
            <a:r>
              <a:t>Chapter 13: the beast and false prophet persecute the church</a:t>
            </a:r>
          </a:p>
          <a:p>
            <a:pPr marL="571499" indent="-571499">
              <a:lnSpc>
                <a:spcPct val="110000"/>
              </a:lnSpc>
              <a:spcBef>
                <a:spcPts val="6300"/>
              </a:spcBef>
              <a:buBlip>
                <a:blip r:embed="rId2"/>
              </a:buBlip>
              <a:defRPr sz="6000"/>
            </a:pPr>
            <a:r>
              <a:t>Chapters 14-18: judgment of the beast and false prophet</a:t>
            </a:r>
          </a:p>
          <a:p>
            <a:pPr marL="571499" indent="-571499">
              <a:lnSpc>
                <a:spcPct val="110000"/>
              </a:lnSpc>
              <a:spcBef>
                <a:spcPts val="6300"/>
              </a:spcBef>
              <a:buBlip>
                <a:blip r:embed="rId2"/>
              </a:buBlip>
              <a:defRPr sz="6000"/>
            </a:pPr>
            <a:r>
              <a:t>Chapter 19: victory over the beast and false prophet</a:t>
            </a:r>
          </a:p>
          <a:p>
            <a:pPr marL="571499" indent="-571499">
              <a:lnSpc>
                <a:spcPct val="110000"/>
              </a:lnSpc>
              <a:spcBef>
                <a:spcPts val="6300"/>
              </a:spcBef>
              <a:buBlip>
                <a:blip r:embed="rId2"/>
              </a:buBlip>
              <a:defRPr sz="6000"/>
            </a:pPr>
            <a:r>
              <a:t>Chapter 20: victory over Satan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5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5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5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58">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58">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58"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 name="Timeline"/>
          <p:cNvSpPr txBox="1"/>
          <p:nvPr>
            <p:ph type="title"/>
          </p:nvPr>
        </p:nvSpPr>
        <p:spPr>
          <a:prstGeom prst="rect">
            <a:avLst/>
          </a:prstGeom>
        </p:spPr>
        <p:txBody>
          <a:bodyPr/>
          <a:lstStyle/>
          <a:p>
            <a:pPr/>
            <a:r>
              <a:t>Timeline</a:t>
            </a:r>
          </a:p>
        </p:txBody>
      </p:sp>
      <p:sp>
        <p:nvSpPr>
          <p:cNvPr id="210" name="100’s to 300’s — apostasy metastasizes…"/>
          <p:cNvSpPr txBox="1"/>
          <p:nvPr>
            <p:ph type="body" idx="1"/>
          </p:nvPr>
        </p:nvSpPr>
        <p:spPr>
          <a:prstGeom prst="rect">
            <a:avLst/>
          </a:prstGeom>
        </p:spPr>
        <p:txBody>
          <a:bodyPr/>
          <a:lstStyle/>
          <a:p>
            <a:pPr marL="508634" indent="-508634" defTabSz="734694">
              <a:lnSpc>
                <a:spcPct val="110000"/>
              </a:lnSpc>
              <a:spcBef>
                <a:spcPts val="3200"/>
              </a:spcBef>
              <a:buBlip>
                <a:blip r:embed="rId2"/>
              </a:buBlip>
              <a:defRPr sz="4984"/>
            </a:pPr>
            <a:r>
              <a:t>100’s to 300’s — apostasy metastasizes</a:t>
            </a:r>
          </a:p>
          <a:p>
            <a:pPr marL="508634" indent="-508634" defTabSz="734694">
              <a:lnSpc>
                <a:spcPct val="110000"/>
              </a:lnSpc>
              <a:spcBef>
                <a:spcPts val="3200"/>
              </a:spcBef>
              <a:buBlip>
                <a:blip r:embed="rId2"/>
              </a:buBlip>
              <a:defRPr sz="4984"/>
            </a:pPr>
            <a:r>
              <a:t>300’s to 1500’s — 1,260 days/42 months/time, times, and 1/2 time</a:t>
            </a:r>
          </a:p>
          <a:p>
            <a:pPr lvl="1" marL="1017269" indent="-508634" defTabSz="734694">
              <a:lnSpc>
                <a:spcPct val="110000"/>
              </a:lnSpc>
              <a:spcBef>
                <a:spcPts val="3200"/>
              </a:spcBef>
              <a:buBlip>
                <a:blip r:embed="rId2"/>
              </a:buBlip>
              <a:defRPr sz="4984"/>
            </a:pPr>
            <a:r>
              <a:t>Beast and false prophet prevail over the church</a:t>
            </a:r>
          </a:p>
          <a:p>
            <a:pPr lvl="1" marL="1017269" indent="-508634" defTabSz="734694">
              <a:lnSpc>
                <a:spcPct val="110000"/>
              </a:lnSpc>
              <a:spcBef>
                <a:spcPts val="3200"/>
              </a:spcBef>
              <a:buBlip>
                <a:blip r:embed="rId2"/>
              </a:buBlip>
              <a:defRPr sz="4984"/>
            </a:pPr>
            <a:r>
              <a:t>144,000 remain true to the Lord and die for their faith</a:t>
            </a:r>
          </a:p>
          <a:p>
            <a:pPr marL="508634" indent="-508634" defTabSz="734694">
              <a:lnSpc>
                <a:spcPct val="110000"/>
              </a:lnSpc>
              <a:spcBef>
                <a:spcPts val="3200"/>
              </a:spcBef>
              <a:buBlip>
                <a:blip r:embed="rId2"/>
              </a:buBlip>
              <a:defRPr sz="4984"/>
            </a:pPr>
            <a:r>
              <a:t>1500’s to early 1900’s — the millennium </a:t>
            </a:r>
          </a:p>
          <a:p>
            <a:pPr lvl="1" marL="1017269" indent="-508634" defTabSz="734694">
              <a:lnSpc>
                <a:spcPct val="110000"/>
              </a:lnSpc>
              <a:spcBef>
                <a:spcPts val="3200"/>
              </a:spcBef>
              <a:buBlip>
                <a:blip r:embed="rId2"/>
              </a:buBlip>
              <a:defRPr sz="4984"/>
            </a:pPr>
            <a:r>
              <a:t>Satan is bound</a:t>
            </a:r>
          </a:p>
          <a:p>
            <a:pPr lvl="1" marL="1017269" indent="-508634" defTabSz="734694">
              <a:lnSpc>
                <a:spcPct val="110000"/>
              </a:lnSpc>
              <a:spcBef>
                <a:spcPts val="3200"/>
              </a:spcBef>
              <a:buBlip>
                <a:blip r:embed="rId2"/>
              </a:buBlip>
              <a:defRPr sz="4984"/>
            </a:pPr>
            <a:r>
              <a:t>Martyrs live and reign with Christ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1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1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1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10">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10">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210">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210">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0"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 name="Verse 5"/>
          <p:cNvSpPr txBox="1"/>
          <p:nvPr>
            <p:ph type="title"/>
          </p:nvPr>
        </p:nvSpPr>
        <p:spPr>
          <a:prstGeom prst="rect">
            <a:avLst/>
          </a:prstGeom>
        </p:spPr>
        <p:txBody>
          <a:bodyPr/>
          <a:lstStyle/>
          <a:p>
            <a:pPr/>
            <a:r>
              <a:t>Verse 5</a:t>
            </a:r>
          </a:p>
        </p:txBody>
      </p:sp>
      <p:sp>
        <p:nvSpPr>
          <p:cNvPr id="213" name="Verse 4 contrasts those sealed by God and those who received the mark of the beast…"/>
          <p:cNvSpPr txBox="1"/>
          <p:nvPr>
            <p:ph type="body" idx="1"/>
          </p:nvPr>
        </p:nvSpPr>
        <p:spPr>
          <a:xfrm>
            <a:off x="952500" y="3928369"/>
            <a:ext cx="22479000" cy="8735812"/>
          </a:xfrm>
          <a:prstGeom prst="rect">
            <a:avLst/>
          </a:prstGeom>
        </p:spPr>
        <p:txBody>
          <a:bodyPr/>
          <a:lstStyle/>
          <a:p>
            <a:pPr marL="565784" indent="-565784" defTabSz="817244">
              <a:lnSpc>
                <a:spcPct val="110000"/>
              </a:lnSpc>
              <a:spcBef>
                <a:spcPts val="3500"/>
              </a:spcBef>
              <a:buBlip>
                <a:blip r:embed="rId2"/>
              </a:buBlip>
              <a:defRPr sz="5346"/>
            </a:pPr>
            <a:r>
              <a:t>Verse 4 contrasts those sealed by God and those who received the mark of the beast</a:t>
            </a:r>
          </a:p>
          <a:p>
            <a:pPr marL="565784" indent="-565784" defTabSz="817244">
              <a:lnSpc>
                <a:spcPct val="110000"/>
              </a:lnSpc>
              <a:spcBef>
                <a:spcPts val="3500"/>
              </a:spcBef>
              <a:buBlip>
                <a:blip r:embed="rId2"/>
              </a:buBlip>
              <a:defRPr sz="5346"/>
            </a:pPr>
            <a:r>
              <a:t>“the rest of the dead” — those who worshipped the beast and his image and who received his mark</a:t>
            </a:r>
          </a:p>
          <a:p>
            <a:pPr marL="565784" indent="-565784" defTabSz="817244">
              <a:lnSpc>
                <a:spcPct val="110000"/>
              </a:lnSpc>
              <a:spcBef>
                <a:spcPts val="3500"/>
              </a:spcBef>
              <a:buBlip>
                <a:blip r:embed="rId2"/>
              </a:buBlip>
              <a:defRPr sz="5346"/>
            </a:pPr>
            <a:r>
              <a:t>“lived not again until the thousand years were finished”</a:t>
            </a:r>
          </a:p>
          <a:p>
            <a:pPr lvl="1" marL="1131569" indent="-565784" defTabSz="817244">
              <a:lnSpc>
                <a:spcPct val="110000"/>
              </a:lnSpc>
              <a:spcBef>
                <a:spcPts val="3500"/>
              </a:spcBef>
              <a:buBlip>
                <a:blip r:embed="rId2"/>
              </a:buBlip>
              <a:defRPr sz="5346"/>
            </a:pPr>
            <a:r>
              <a:t>The resurrection of the body (John 5:28-29) will happen after the millennium</a:t>
            </a:r>
          </a:p>
          <a:p>
            <a:pPr lvl="1" marL="1131569" indent="-565784" defTabSz="817244">
              <a:lnSpc>
                <a:spcPct val="110000"/>
              </a:lnSpc>
              <a:spcBef>
                <a:spcPts val="3500"/>
              </a:spcBef>
              <a:buBlip>
                <a:blip r:embed="rId2"/>
              </a:buBlip>
              <a:defRPr sz="5346"/>
            </a:pPr>
            <a:r>
              <a:t>If you cooperate with the beast, there is no life after death</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3">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1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1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1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1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13">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3"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 name="Verse 6"/>
          <p:cNvSpPr txBox="1"/>
          <p:nvPr>
            <p:ph type="title"/>
          </p:nvPr>
        </p:nvSpPr>
        <p:spPr>
          <a:prstGeom prst="rect">
            <a:avLst/>
          </a:prstGeom>
        </p:spPr>
        <p:txBody>
          <a:bodyPr/>
          <a:lstStyle/>
          <a:p>
            <a:pPr/>
            <a:r>
              <a:t>Verse 6</a:t>
            </a:r>
          </a:p>
        </p:txBody>
      </p:sp>
      <p:sp>
        <p:nvSpPr>
          <p:cNvPr id="216" name="Those who experience the “first resurrection” are “blessed and holy”…"/>
          <p:cNvSpPr txBox="1"/>
          <p:nvPr>
            <p:ph type="body" idx="1"/>
          </p:nvPr>
        </p:nvSpPr>
        <p:spPr>
          <a:prstGeom prst="rect">
            <a:avLst/>
          </a:prstGeom>
        </p:spPr>
        <p:txBody>
          <a:bodyPr/>
          <a:lstStyle/>
          <a:p>
            <a:pPr marL="485775" indent="-485775" defTabSz="701675">
              <a:lnSpc>
                <a:spcPct val="110000"/>
              </a:lnSpc>
              <a:spcBef>
                <a:spcPts val="5100"/>
              </a:spcBef>
              <a:buBlip>
                <a:blip r:embed="rId2"/>
              </a:buBlip>
              <a:defRPr sz="6120"/>
            </a:pPr>
            <a:r>
              <a:t>Those who experience the “first resurrection” are “blessed and holy”</a:t>
            </a:r>
          </a:p>
          <a:p>
            <a:pPr marL="485775" indent="-485775" defTabSz="701675">
              <a:lnSpc>
                <a:spcPct val="110000"/>
              </a:lnSpc>
              <a:spcBef>
                <a:spcPts val="5100"/>
              </a:spcBef>
              <a:buBlip>
                <a:blip r:embed="rId2"/>
              </a:buBlip>
              <a:defRPr sz="6120"/>
            </a:pPr>
            <a:r>
              <a:t>The “second death has no power” — avoid eternal condemnation </a:t>
            </a:r>
          </a:p>
          <a:p>
            <a:pPr marL="485775" indent="-485775" defTabSz="701675">
              <a:lnSpc>
                <a:spcPct val="110000"/>
              </a:lnSpc>
              <a:spcBef>
                <a:spcPts val="5100"/>
              </a:spcBef>
              <a:buBlip>
                <a:blip r:embed="rId2"/>
              </a:buBlip>
              <a:defRPr sz="6120"/>
            </a:pPr>
            <a:r>
              <a:t>They remain “priests of God and Christ”</a:t>
            </a:r>
          </a:p>
          <a:p>
            <a:pPr marL="485775" indent="-485775" defTabSz="701675">
              <a:lnSpc>
                <a:spcPct val="110000"/>
              </a:lnSpc>
              <a:spcBef>
                <a:spcPts val="5100"/>
              </a:spcBef>
              <a:buBlip>
                <a:blip r:embed="rId2"/>
              </a:buBlip>
              <a:defRPr sz="6120"/>
            </a:pPr>
            <a:r>
              <a:t>They will reign with Christ</a:t>
            </a:r>
          </a:p>
          <a:p>
            <a:pPr marL="485775" indent="-485775" defTabSz="701675">
              <a:lnSpc>
                <a:spcPct val="110000"/>
              </a:lnSpc>
              <a:spcBef>
                <a:spcPts val="5100"/>
              </a:spcBef>
              <a:buBlip>
                <a:blip r:embed="rId2"/>
              </a:buBlip>
              <a:defRPr sz="6120"/>
            </a:pPr>
            <a:r>
              <a:t>The faithful have nothing to fear and much to anticipate!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1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1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1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1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16">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6"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 name="Revelation 20:7-8"/>
          <p:cNvSpPr txBox="1"/>
          <p:nvPr>
            <p:ph type="ctrTitle"/>
          </p:nvPr>
        </p:nvSpPr>
        <p:spPr>
          <a:prstGeom prst="rect">
            <a:avLst/>
          </a:prstGeom>
        </p:spPr>
        <p:txBody>
          <a:bodyPr/>
          <a:lstStyle/>
          <a:p>
            <a:pPr/>
            <a:r>
              <a:t>Revelation 20:7-8</a:t>
            </a:r>
          </a:p>
        </p:txBody>
      </p:sp>
      <p:sp>
        <p:nvSpPr>
          <p:cNvPr id="219" name="Now when the thousand years have expired, Satan will be released from his prison and will go out to deceive the nations which are in the four corners of the earth, Gog and Magog, to gather them together to battle, whose number is as the sand of the sea."/>
          <p:cNvSpPr txBox="1"/>
          <p:nvPr>
            <p:ph type="subTitle" idx="1"/>
          </p:nvPr>
        </p:nvSpPr>
        <p:spPr>
          <a:prstGeom prst="rect">
            <a:avLst/>
          </a:prstGeom>
        </p:spPr>
        <p:txBody>
          <a:bodyPr/>
          <a:lstStyle/>
          <a:p>
            <a:pPr/>
            <a:r>
              <a:t>Now when the thousand years have expired, Satan will be released from his prison and will go out to deceive the nations which are in the four corners of the earth, Gog and Magog, to gather them together to battle, whose number is as the sand of the sea.</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 name="– The Oxford Illustrated History of Christianity, p. 62"/>
          <p:cNvSpPr txBox="1"/>
          <p:nvPr>
            <p:ph type="body" idx="21"/>
          </p:nvPr>
        </p:nvSpPr>
        <p:spPr>
          <a:xfrm>
            <a:off x="952500" y="11149048"/>
            <a:ext cx="22479000" cy="711201"/>
          </a:xfrm>
          <a:prstGeom prst="rect">
            <a:avLst/>
          </a:prstGeom>
        </p:spPr>
        <p:txBody>
          <a:bodyPr/>
          <a:lstStyle/>
          <a:p>
            <a:pPr/>
            <a:r>
              <a:t>– The Oxford Illustrated History of Christianity, p. 62</a:t>
            </a:r>
          </a:p>
        </p:txBody>
      </p:sp>
      <p:sp>
        <p:nvSpPr>
          <p:cNvPr id="222" name="“If one were writing the history of Western Europe in the period from about 330-700 AD, there would, inevitably be two major themes.  The first would tell of the late Roman empire and its fate after the reorganization by the Emperors Diocletian and Const"/>
          <p:cNvSpPr txBox="1"/>
          <p:nvPr>
            <p:ph type="body" idx="22"/>
          </p:nvPr>
        </p:nvSpPr>
        <p:spPr>
          <a:xfrm>
            <a:off x="1068827" y="1465439"/>
            <a:ext cx="22246346" cy="8935721"/>
          </a:xfrm>
          <a:prstGeom prst="rect">
            <a:avLst/>
          </a:prstGeom>
        </p:spPr>
        <p:txBody>
          <a:bodyPr/>
          <a:lstStyle>
            <a:lvl1pPr>
              <a:defRPr sz="6400"/>
            </a:lvl1pPr>
          </a:lstStyle>
          <a:p>
            <a:pPr/>
            <a:r>
              <a:t>“If one were writing the history of Western Europe in the period from about 330-700 AD, there would, inevitably be two major themes.  The first would tell of the late Roman empire and its fate after the reorganization by the Emperors Diocletian and Constantine, until most of its Western provinces were superseded by barbarian kingdoms.  The second theme would be the story of these new nations, the Germanic kingdoms whose foundations were laid during the years from about 400-600 AD.” </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224" name="Roman-Empire-378AD.jpg" descr="Roman-Empire-378AD.jpg"/>
          <p:cNvPicPr>
            <a:picLocks noChangeAspect="1"/>
          </p:cNvPicPr>
          <p:nvPr/>
        </p:nvPicPr>
        <p:blipFill>
          <a:blip r:embed="rId2">
            <a:extLst/>
          </a:blip>
          <a:stretch>
            <a:fillRect/>
          </a:stretch>
        </p:blipFill>
        <p:spPr>
          <a:xfrm>
            <a:off x="1677717" y="-1"/>
            <a:ext cx="21028566" cy="13716001"/>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 name="“Gog and Magog”"/>
          <p:cNvSpPr txBox="1"/>
          <p:nvPr>
            <p:ph type="title"/>
          </p:nvPr>
        </p:nvSpPr>
        <p:spPr>
          <a:prstGeom prst="rect">
            <a:avLst/>
          </a:prstGeom>
        </p:spPr>
        <p:txBody>
          <a:bodyPr/>
          <a:lstStyle/>
          <a:p>
            <a:pPr/>
            <a:r>
              <a:t>“Gog and Magog”</a:t>
            </a:r>
          </a:p>
        </p:txBody>
      </p:sp>
      <p:sp>
        <p:nvSpPr>
          <p:cNvPr id="227" name="Ezekiel 38:2, “Gog” = a prince from the land of Magog…"/>
          <p:cNvSpPr txBox="1"/>
          <p:nvPr>
            <p:ph type="body" idx="1"/>
          </p:nvPr>
        </p:nvSpPr>
        <p:spPr>
          <a:prstGeom prst="rect">
            <a:avLst/>
          </a:prstGeom>
        </p:spPr>
        <p:txBody>
          <a:bodyPr/>
          <a:lstStyle/>
          <a:p>
            <a:pPr marL="571499" indent="-571499">
              <a:lnSpc>
                <a:spcPct val="110000"/>
              </a:lnSpc>
              <a:spcBef>
                <a:spcPts val="3600"/>
              </a:spcBef>
              <a:buBlip>
                <a:blip r:embed="rId2"/>
              </a:buBlip>
              <a:defRPr sz="6000"/>
            </a:pPr>
            <a:r>
              <a:t>Ezekiel 38:2, “Gog” = a prince from the land of Magog </a:t>
            </a:r>
          </a:p>
          <a:p>
            <a:pPr marL="571499" indent="-571499">
              <a:lnSpc>
                <a:spcPct val="110000"/>
              </a:lnSpc>
              <a:spcBef>
                <a:spcPts val="3600"/>
              </a:spcBef>
              <a:buBlip>
                <a:blip r:embed="rId2"/>
              </a:buBlip>
              <a:defRPr sz="6000"/>
            </a:pPr>
            <a:r>
              <a:t>Magog</a:t>
            </a:r>
          </a:p>
          <a:p>
            <a:pPr lvl="1" marL="1142999" indent="-571499">
              <a:lnSpc>
                <a:spcPct val="110000"/>
              </a:lnSpc>
              <a:spcBef>
                <a:spcPts val="3600"/>
              </a:spcBef>
              <a:buBlip>
                <a:blip r:embed="rId2"/>
              </a:buBlip>
              <a:defRPr sz="6000"/>
            </a:pPr>
            <a:r>
              <a:t>Second son of Japheth</a:t>
            </a:r>
          </a:p>
          <a:p>
            <a:pPr lvl="1" marL="1142999" indent="-571499">
              <a:lnSpc>
                <a:spcPct val="110000"/>
              </a:lnSpc>
              <a:spcBef>
                <a:spcPts val="3600"/>
              </a:spcBef>
              <a:buBlip>
                <a:blip r:embed="rId2"/>
              </a:buBlip>
              <a:defRPr sz="6000"/>
            </a:pPr>
            <a:r>
              <a:t>Josephus: “Magog founded the Magogians, thus named after him, but who by the Greeks are called Scythians.”</a:t>
            </a:r>
          </a:p>
          <a:p>
            <a:pPr>
              <a:lnSpc>
                <a:spcPct val="110000"/>
              </a:lnSpc>
              <a:spcBef>
                <a:spcPts val="6000"/>
              </a:spcBef>
              <a:buBlip>
                <a:blip r:embed="rId2"/>
              </a:buBlip>
              <a:defRPr sz="6000"/>
            </a:pPr>
            <a:r>
              <a:t>Collection of nomadic tribes, dominated Central Asia</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27">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2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2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2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27">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27">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7"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9" name="Green and yellow boat on the shore across the water from the village of Ferragudo, Portugal at duskFishermen boats at sea near village at dusk in Algarve, south of Portugal." descr="Green and yellow boat on the shore across the water from the village of Ferragudo, Portugal at duskFishermen boats at sea near village at dusk in Algarve, south of Portugal."/>
          <p:cNvPicPr>
            <a:picLocks noChangeAspect="1"/>
          </p:cNvPicPr>
          <p:nvPr>
            <p:ph type="pic" idx="21"/>
          </p:nvPr>
        </p:nvPicPr>
        <p:blipFill>
          <a:blip r:embed="rId2">
            <a:extLst/>
          </a:blip>
          <a:srcRect l="0" t="14" r="0" b="14"/>
          <a:stretch>
            <a:fillRect/>
          </a:stretch>
        </p:blipFill>
        <p:spPr>
          <a:xfrm>
            <a:off x="0" y="0"/>
            <a:ext cx="24384000" cy="13716000"/>
          </a:xfrm>
          <a:prstGeom prst="rect">
            <a:avLst/>
          </a:prstGeom>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1" name="A Savage Reputation"/>
          <p:cNvSpPr txBox="1"/>
          <p:nvPr>
            <p:ph type="title"/>
          </p:nvPr>
        </p:nvSpPr>
        <p:spPr>
          <a:prstGeom prst="rect">
            <a:avLst/>
          </a:prstGeom>
        </p:spPr>
        <p:txBody>
          <a:bodyPr/>
          <a:lstStyle/>
          <a:p>
            <a:pPr/>
            <a:r>
              <a:t>A Savage Reputation</a:t>
            </a:r>
          </a:p>
        </p:txBody>
      </p:sp>
      <p:sp>
        <p:nvSpPr>
          <p:cNvPr id="232" name="IV Maccabees 10:7 (first century A.D.), “And being in no way able to choke his spirit, they flayed off his skin with the tips of his fingers and stripped off his scalp as the Scythians do.”…"/>
          <p:cNvSpPr txBox="1"/>
          <p:nvPr>
            <p:ph type="body" idx="1"/>
          </p:nvPr>
        </p:nvSpPr>
        <p:spPr>
          <a:prstGeom prst="rect">
            <a:avLst/>
          </a:prstGeom>
        </p:spPr>
        <p:txBody>
          <a:bodyPr/>
          <a:lstStyle/>
          <a:p>
            <a:pPr marL="531494" indent="-531494" defTabSz="767715">
              <a:lnSpc>
                <a:spcPct val="110000"/>
              </a:lnSpc>
              <a:spcBef>
                <a:spcPts val="3300"/>
              </a:spcBef>
              <a:buBlip>
                <a:blip r:embed="rId2"/>
              </a:buBlip>
              <a:defRPr sz="5580"/>
            </a:pPr>
            <a:r>
              <a:t>IV Maccabees 10:7 (first century A.D.), “And being in no way able to choke his spirit, they flayed off his skin with the tips of his fingers and stripped off his scalp as the Scythians do.”</a:t>
            </a:r>
          </a:p>
          <a:p>
            <a:pPr marL="531494" indent="-531494" defTabSz="767715">
              <a:lnSpc>
                <a:spcPct val="110000"/>
              </a:lnSpc>
              <a:spcBef>
                <a:spcPts val="3300"/>
              </a:spcBef>
              <a:buBlip>
                <a:blip r:embed="rId2"/>
              </a:buBlip>
              <a:defRPr sz="5580"/>
            </a:pPr>
            <a:r>
              <a:t>Josephus, “But even Scythians, who delight in murdering people and are little better than wild beasts, nevertheless think it their duty to uphold their national customs.”</a:t>
            </a:r>
          </a:p>
          <a:p>
            <a:pPr marL="531494" indent="-531494" defTabSz="767715">
              <a:lnSpc>
                <a:spcPct val="110000"/>
              </a:lnSpc>
              <a:spcBef>
                <a:spcPts val="3300"/>
              </a:spcBef>
              <a:buBlip>
                <a:blip r:embed="rId2"/>
              </a:buBlip>
              <a:defRPr sz="5580"/>
            </a:pPr>
            <a:r>
              <a:t>Colossians 3:11, “where there is neither Greek nor Jew, circumcised nor uncircumcised, barbarian, Scythian, slave nor free, but Christ is all and in all.”</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3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3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3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32">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2" grpId="1"/>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4" name="Connection with the Goths"/>
          <p:cNvSpPr txBox="1"/>
          <p:nvPr>
            <p:ph type="title"/>
          </p:nvPr>
        </p:nvSpPr>
        <p:spPr>
          <a:prstGeom prst="rect">
            <a:avLst/>
          </a:prstGeom>
        </p:spPr>
        <p:txBody>
          <a:bodyPr/>
          <a:lstStyle/>
          <a:p>
            <a:pPr/>
            <a:r>
              <a:t>Connection with the Goths</a:t>
            </a:r>
          </a:p>
        </p:txBody>
      </p:sp>
      <p:sp>
        <p:nvSpPr>
          <p:cNvPr id="235" name="Scythians slowly declined after the Sarmatians defeated them in 310 B.C.…"/>
          <p:cNvSpPr txBox="1"/>
          <p:nvPr>
            <p:ph type="body" idx="1"/>
          </p:nvPr>
        </p:nvSpPr>
        <p:spPr>
          <a:prstGeom prst="rect">
            <a:avLst/>
          </a:prstGeom>
        </p:spPr>
        <p:txBody>
          <a:bodyPr/>
          <a:lstStyle/>
          <a:p>
            <a:pPr marL="560070" indent="-560070" defTabSz="808990">
              <a:lnSpc>
                <a:spcPct val="110000"/>
              </a:lnSpc>
              <a:spcBef>
                <a:spcPts val="5800"/>
              </a:spcBef>
              <a:buBlip>
                <a:blip r:embed="rId2"/>
              </a:buBlip>
              <a:defRPr sz="5880"/>
            </a:pPr>
            <a:r>
              <a:t>Scythians slowly declined after the Sarmatians defeated them in 310 B.C.</a:t>
            </a:r>
          </a:p>
          <a:p>
            <a:pPr marL="560070" indent="-560070" defTabSz="808990">
              <a:lnSpc>
                <a:spcPct val="110000"/>
              </a:lnSpc>
              <a:spcBef>
                <a:spcPts val="5800"/>
              </a:spcBef>
              <a:buBlip>
                <a:blip r:embed="rId2"/>
              </a:buBlip>
              <a:defRPr sz="5880"/>
            </a:pPr>
            <a:r>
              <a:t>Conquered and absorbed by the Goths in the late 300’s A.D.</a:t>
            </a:r>
          </a:p>
          <a:p>
            <a:pPr marL="560069" indent="-560069" defTabSz="808990">
              <a:lnSpc>
                <a:spcPct val="110000"/>
              </a:lnSpc>
              <a:spcBef>
                <a:spcPts val="5800"/>
              </a:spcBef>
              <a:buBlip>
                <a:blip r:embed="rId2"/>
              </a:buBlip>
              <a:defRPr sz="5880"/>
            </a:pPr>
            <a:r>
              <a:t>Greeks used Scythians as a general term to refer to the Sarmatians, Alans, and Goths</a:t>
            </a:r>
          </a:p>
          <a:p>
            <a:pPr marL="560069" indent="-560069" defTabSz="808990">
              <a:lnSpc>
                <a:spcPct val="110000"/>
              </a:lnSpc>
              <a:spcBef>
                <a:spcPts val="5800"/>
              </a:spcBef>
              <a:buBlip>
                <a:blip r:embed="rId2"/>
              </a:buBlip>
              <a:defRPr sz="5880"/>
            </a:pPr>
            <a:r>
              <a:t>“Gog” may represent the Goths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35">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3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3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3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35">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5"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2 Peter 1:19"/>
          <p:cNvSpPr txBox="1"/>
          <p:nvPr>
            <p:ph type="body" idx="21"/>
          </p:nvPr>
        </p:nvSpPr>
        <p:spPr>
          <a:xfrm>
            <a:off x="952500" y="11561837"/>
            <a:ext cx="22479000" cy="711201"/>
          </a:xfrm>
          <a:prstGeom prst="rect">
            <a:avLst/>
          </a:prstGeom>
        </p:spPr>
        <p:txBody>
          <a:bodyPr/>
          <a:lstStyle/>
          <a:p>
            <a:pPr/>
            <a:r>
              <a:t>–2 Peter 1:19</a:t>
            </a:r>
          </a:p>
        </p:txBody>
      </p:sp>
      <p:sp>
        <p:nvSpPr>
          <p:cNvPr id="161" name="“And we have the prophetic word more fully confirmed, to which you will do well to pay attention as to a lamp shining in a dark place, until the day dawns and the morning star rises in your hearts,”"/>
          <p:cNvSpPr txBox="1"/>
          <p:nvPr>
            <p:ph type="body" idx="22"/>
          </p:nvPr>
        </p:nvSpPr>
        <p:spPr>
          <a:xfrm>
            <a:off x="2381250" y="3074669"/>
            <a:ext cx="19621500" cy="6804662"/>
          </a:xfrm>
          <a:prstGeom prst="rect">
            <a:avLst/>
          </a:prstGeom>
        </p:spPr>
        <p:txBody>
          <a:bodyPr/>
          <a:lstStyle>
            <a:lvl1pPr>
              <a:defRPr sz="8000"/>
            </a:lvl1pPr>
          </a:lstStyle>
          <a:p>
            <a:pPr/>
            <a:r>
              <a:t>“And we have the prophetic word more fully confirmed, to which you will do well to pay attention as to a lamp shining in a dark place, until the day dawns and the morning star rises in your hearts,” </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237" name="Green and yellow boat on the shore across the water from the village of Ferragudo, Portugal at duskFishermen boats at sea near village at dusk in Algarve, south of Portugal." descr="Green and yellow boat on the shore across the water from the village of Ferragudo, Portugal at duskFishermen boats at sea near village at dusk in Algarve, south of Portugal."/>
          <p:cNvPicPr>
            <a:picLocks noChangeAspect="1"/>
          </p:cNvPicPr>
          <p:nvPr>
            <p:ph type="pic" idx="21"/>
          </p:nvPr>
        </p:nvPicPr>
        <p:blipFill>
          <a:blip r:embed="rId3">
            <a:extLst/>
          </a:blip>
          <a:srcRect l="0" t="0" r="0" b="0"/>
          <a:stretch>
            <a:fillRect/>
          </a:stretch>
        </p:blipFill>
        <p:spPr>
          <a:xfrm>
            <a:off x="4176806" y="0"/>
            <a:ext cx="16030389" cy="13716000"/>
          </a:xfrm>
          <a:prstGeom prst="rect">
            <a:avLst/>
          </a:prstGeom>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1" name="What do “Gog and Magog” represent?"/>
          <p:cNvSpPr txBox="1"/>
          <p:nvPr>
            <p:ph type="title"/>
          </p:nvPr>
        </p:nvSpPr>
        <p:spPr>
          <a:prstGeom prst="rect">
            <a:avLst/>
          </a:prstGeom>
        </p:spPr>
        <p:txBody>
          <a:bodyPr/>
          <a:lstStyle>
            <a:lvl1pPr>
              <a:defRPr sz="8900"/>
            </a:lvl1pPr>
          </a:lstStyle>
          <a:p>
            <a:pPr/>
            <a:r>
              <a:t>What do “Gog and Magog” represent?</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3" name="A Hypothesis"/>
          <p:cNvSpPr txBox="1"/>
          <p:nvPr>
            <p:ph type="title"/>
          </p:nvPr>
        </p:nvSpPr>
        <p:spPr>
          <a:prstGeom prst="rect">
            <a:avLst/>
          </a:prstGeom>
        </p:spPr>
        <p:txBody>
          <a:bodyPr/>
          <a:lstStyle>
            <a:lvl1pPr>
              <a:defRPr sz="8900"/>
            </a:lvl1pPr>
          </a:lstStyle>
          <a:p>
            <a:pPr/>
            <a:r>
              <a:t>A Hypothesis</a:t>
            </a:r>
          </a:p>
        </p:txBody>
      </p:sp>
      <p:sp>
        <p:nvSpPr>
          <p:cNvPr id="244" name="“Gog and Magog” = domain of the beast, the ten horns, the European powers…"/>
          <p:cNvSpPr txBox="1"/>
          <p:nvPr>
            <p:ph type="body" idx="1"/>
          </p:nvPr>
        </p:nvSpPr>
        <p:spPr>
          <a:xfrm>
            <a:off x="952500" y="3945400"/>
            <a:ext cx="22479000" cy="8701750"/>
          </a:xfrm>
          <a:prstGeom prst="rect">
            <a:avLst/>
          </a:prstGeom>
        </p:spPr>
        <p:txBody>
          <a:bodyPr/>
          <a:lstStyle/>
          <a:p>
            <a:pPr>
              <a:lnSpc>
                <a:spcPct val="110000"/>
              </a:lnSpc>
              <a:spcBef>
                <a:spcPts val="3600"/>
              </a:spcBef>
              <a:buBlip>
                <a:blip r:embed="rId2"/>
              </a:buBlip>
              <a:defRPr sz="5000"/>
            </a:pPr>
            <a:r>
              <a:t>“Gog and Magog” = domain of the beast, the ten horns, the European powers</a:t>
            </a:r>
          </a:p>
          <a:p>
            <a:pPr lvl="1">
              <a:lnSpc>
                <a:spcPct val="110000"/>
              </a:lnSpc>
              <a:spcBef>
                <a:spcPts val="3600"/>
              </a:spcBef>
              <a:buBlip>
                <a:blip r:embed="rId2"/>
              </a:buBlip>
              <a:defRPr sz="5000"/>
            </a:pPr>
            <a:r>
              <a:t>The ten horns: “They will make war on the Lamb, and the Lamb will conquer them, for he is Lord of lords and King of kings, and those with him are called and chosen and faithful” (Revelation 17:14)</a:t>
            </a:r>
          </a:p>
          <a:p>
            <a:pPr lvl="1">
              <a:lnSpc>
                <a:spcPct val="110000"/>
              </a:lnSpc>
              <a:spcBef>
                <a:spcPts val="3600"/>
              </a:spcBef>
              <a:buBlip>
                <a:blip r:embed="rId2"/>
              </a:buBlip>
              <a:defRPr sz="5000"/>
            </a:pPr>
            <a:r>
              <a:t>“On his robe and on his thigh he has a name written, King of kings and Lord of lords…And I saw the beast and the kings of the earth with their armies gathered to make war against him who was sitting on the horse and against his army” (Revelation 19:16, 19)</a:t>
            </a:r>
          </a:p>
          <a:p>
            <a:pPr>
              <a:lnSpc>
                <a:spcPct val="110000"/>
              </a:lnSpc>
              <a:spcBef>
                <a:spcPts val="3600"/>
              </a:spcBef>
              <a:buBlip>
                <a:blip r:embed="rId2"/>
              </a:buBlip>
              <a:defRPr sz="5000"/>
            </a:pPr>
            <a:r>
              <a:t>European-led efforts toward total globalization since the end of WW2</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4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4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4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4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44">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4" grpId="1"/>
    </p:bldLst>
  </p:timing>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246" name="IMG_0476.jpeg" descr="IMG_0476.jpeg"/>
          <p:cNvPicPr>
            <a:picLocks noChangeAspect="1"/>
          </p:cNvPicPr>
          <p:nvPr>
            <p:ph type="pic" idx="21"/>
          </p:nvPr>
        </p:nvPicPr>
        <p:blipFill>
          <a:blip r:embed="rId2">
            <a:extLst/>
          </a:blip>
          <a:srcRect l="0" t="0" r="0" b="0"/>
          <a:stretch>
            <a:fillRect/>
          </a:stretch>
        </p:blipFill>
        <p:spPr>
          <a:xfrm>
            <a:off x="6840380" y="0"/>
            <a:ext cx="10703239" cy="13716000"/>
          </a:xfrm>
          <a:prstGeom prst="rect">
            <a:avLst/>
          </a:prstGeom>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248" name="IMG_0475.jpeg" descr="IMG_0475.jpeg"/>
          <p:cNvPicPr>
            <a:picLocks noChangeAspect="1"/>
          </p:cNvPicPr>
          <p:nvPr>
            <p:ph type="pic" idx="21"/>
          </p:nvPr>
        </p:nvPicPr>
        <p:blipFill>
          <a:blip r:embed="rId2">
            <a:extLst/>
          </a:blip>
          <a:srcRect l="0" t="0" r="0" b="0"/>
          <a:stretch>
            <a:fillRect/>
          </a:stretch>
        </p:blipFill>
        <p:spPr>
          <a:xfrm>
            <a:off x="7048500" y="0"/>
            <a:ext cx="10287000" cy="13716000"/>
          </a:xfrm>
          <a:prstGeom prst="rect">
            <a:avLst/>
          </a:prstGeom>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0" name="Revelation 20:9-10"/>
          <p:cNvSpPr txBox="1"/>
          <p:nvPr>
            <p:ph type="ctrTitle"/>
          </p:nvPr>
        </p:nvSpPr>
        <p:spPr>
          <a:prstGeom prst="rect">
            <a:avLst/>
          </a:prstGeom>
        </p:spPr>
        <p:txBody>
          <a:bodyPr/>
          <a:lstStyle/>
          <a:p>
            <a:pPr/>
            <a:r>
              <a:t>Revelation 20:9-10</a:t>
            </a:r>
          </a:p>
        </p:txBody>
      </p:sp>
      <p:sp>
        <p:nvSpPr>
          <p:cNvPr id="251" name="They went up on the breadth of the earth and surrounded the camp of the saints and the beloved city. And fire came down from God out of heaven and devoured them. The devil, who deceived them, was cast into the lake of fire and brimstone where the beast a"/>
          <p:cNvSpPr txBox="1"/>
          <p:nvPr>
            <p:ph type="subTitle" idx="1"/>
          </p:nvPr>
        </p:nvSpPr>
        <p:spPr>
          <a:prstGeom prst="rect">
            <a:avLst/>
          </a:prstGeom>
        </p:spPr>
        <p:txBody>
          <a:bodyPr/>
          <a:lstStyle/>
          <a:p>
            <a:pPr/>
            <a:r>
              <a:t>They went up on the breadth of the earth and surrounded the camp of the saints and the beloved city. And fire came down from God out of heaven and devoured them. The devil, who deceived them, was cast into the lake of fire and brimstone where the beast and the false prophet are. And they will be tormented day and night forever and ever.</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3" name="What John Saw"/>
          <p:cNvSpPr txBox="1"/>
          <p:nvPr>
            <p:ph type="title"/>
          </p:nvPr>
        </p:nvSpPr>
        <p:spPr>
          <a:prstGeom prst="rect">
            <a:avLst/>
          </a:prstGeom>
        </p:spPr>
        <p:txBody>
          <a:bodyPr/>
          <a:lstStyle/>
          <a:p>
            <a:pPr/>
            <a:r>
              <a:t>What John Saw</a:t>
            </a:r>
          </a:p>
        </p:txBody>
      </p:sp>
      <p:sp>
        <p:nvSpPr>
          <p:cNvPr id="254" name="The armies of the world surround:…"/>
          <p:cNvSpPr txBox="1"/>
          <p:nvPr>
            <p:ph type="body" idx="1"/>
          </p:nvPr>
        </p:nvSpPr>
        <p:spPr>
          <a:prstGeom prst="rect">
            <a:avLst/>
          </a:prstGeom>
        </p:spPr>
        <p:txBody>
          <a:bodyPr/>
          <a:lstStyle/>
          <a:p>
            <a:pPr marL="554354" indent="-554354" defTabSz="800735">
              <a:lnSpc>
                <a:spcPct val="120000"/>
              </a:lnSpc>
              <a:spcBef>
                <a:spcPts val="3400"/>
              </a:spcBef>
              <a:buBlip>
                <a:blip r:embed="rId2"/>
              </a:buBlip>
              <a:defRPr sz="5141"/>
            </a:pPr>
            <a:r>
              <a:t>The armies of the world surround:  </a:t>
            </a:r>
          </a:p>
          <a:p>
            <a:pPr lvl="1" marL="1108710" indent="-554355" defTabSz="800735">
              <a:lnSpc>
                <a:spcPct val="120000"/>
              </a:lnSpc>
              <a:spcBef>
                <a:spcPts val="3400"/>
              </a:spcBef>
              <a:buBlip>
                <a:blip r:embed="rId2"/>
              </a:buBlip>
              <a:defRPr sz="5141"/>
            </a:pPr>
            <a:r>
              <a:t>“the camp of the saints”</a:t>
            </a:r>
          </a:p>
          <a:p>
            <a:pPr lvl="1" marL="1108710" indent="-554355" defTabSz="800735">
              <a:lnSpc>
                <a:spcPct val="120000"/>
              </a:lnSpc>
              <a:spcBef>
                <a:spcPts val="3400"/>
              </a:spcBef>
              <a:buBlip>
                <a:blip r:embed="rId2"/>
              </a:buBlip>
              <a:defRPr sz="5141"/>
            </a:pPr>
            <a:r>
              <a:t>“the beloved city” — Jerusalem, the church</a:t>
            </a:r>
          </a:p>
          <a:p>
            <a:pPr marL="554354" indent="-554354" defTabSz="800735">
              <a:lnSpc>
                <a:spcPct val="120000"/>
              </a:lnSpc>
              <a:spcBef>
                <a:spcPts val="3400"/>
              </a:spcBef>
              <a:buBlip>
                <a:blip r:embed="rId2"/>
              </a:buBlip>
              <a:defRPr sz="5141"/>
            </a:pPr>
            <a:r>
              <a:t>“fire came down from heaven” — at the moment Satan’s victory seems secure, the church will be delivered by the power of God (see 2 Thessalonians 1:8)</a:t>
            </a:r>
          </a:p>
          <a:p>
            <a:pPr marL="554354" indent="-554354" defTabSz="800735">
              <a:lnSpc>
                <a:spcPct val="120000"/>
              </a:lnSpc>
              <a:spcBef>
                <a:spcPts val="3400"/>
              </a:spcBef>
              <a:buBlip>
                <a:blip r:embed="rId2"/>
              </a:buBlip>
              <a:defRPr sz="5141"/>
            </a:pPr>
            <a:r>
              <a:t>“the devil…was thrown into the lake of fire and sulfur” — condemned to hell for all eternity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5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5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5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5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54">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54">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4" grpId="1"/>
    </p:bldLst>
  </p:timing>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6" name="Armageddon"/>
          <p:cNvSpPr txBox="1"/>
          <p:nvPr>
            <p:ph type="title"/>
          </p:nvPr>
        </p:nvSpPr>
        <p:spPr>
          <a:prstGeom prst="rect">
            <a:avLst/>
          </a:prstGeom>
        </p:spPr>
        <p:txBody>
          <a:bodyPr/>
          <a:lstStyle/>
          <a:p>
            <a:pPr/>
            <a:r>
              <a:t>Armageddon</a:t>
            </a:r>
          </a:p>
        </p:txBody>
      </p:sp>
      <p:sp>
        <p:nvSpPr>
          <p:cNvPr id="257" name="16:13-14: the dragon, the beast and the false prophet gather the world against the church…"/>
          <p:cNvSpPr txBox="1"/>
          <p:nvPr>
            <p:ph type="body" idx="1"/>
          </p:nvPr>
        </p:nvSpPr>
        <p:spPr>
          <a:xfrm>
            <a:off x="952500" y="3861322"/>
            <a:ext cx="22479000" cy="8761956"/>
          </a:xfrm>
          <a:prstGeom prst="rect">
            <a:avLst/>
          </a:prstGeom>
        </p:spPr>
        <p:txBody>
          <a:bodyPr/>
          <a:lstStyle/>
          <a:p>
            <a:pPr marL="560070" indent="-560070" defTabSz="808990">
              <a:lnSpc>
                <a:spcPct val="110000"/>
              </a:lnSpc>
              <a:spcBef>
                <a:spcPts val="2300"/>
              </a:spcBef>
              <a:buBlip>
                <a:blip r:embed="rId2"/>
              </a:buBlip>
              <a:defRPr sz="4802"/>
            </a:pPr>
            <a:r>
              <a:t>16:13-14: the dragon, the beast and the false prophet gather the world against the church</a:t>
            </a:r>
          </a:p>
          <a:p>
            <a:pPr marL="560070" indent="-560070" defTabSz="808990">
              <a:lnSpc>
                <a:spcPct val="110000"/>
              </a:lnSpc>
              <a:spcBef>
                <a:spcPts val="2300"/>
              </a:spcBef>
              <a:buBlip>
                <a:blip r:embed="rId2"/>
              </a:buBlip>
              <a:defRPr sz="4802"/>
            </a:pPr>
            <a:r>
              <a:t>19:19-21: </a:t>
            </a:r>
          </a:p>
          <a:p>
            <a:pPr lvl="1" marL="1120140" indent="-560070" defTabSz="808990">
              <a:lnSpc>
                <a:spcPct val="110000"/>
              </a:lnSpc>
              <a:spcBef>
                <a:spcPts val="2300"/>
              </a:spcBef>
              <a:buBlip>
                <a:blip r:embed="rId2"/>
              </a:buBlip>
              <a:defRPr sz="4802"/>
            </a:pPr>
            <a:r>
              <a:t>The world is assembled in opposition to Christ</a:t>
            </a:r>
          </a:p>
          <a:p>
            <a:pPr lvl="1" marL="1120140" indent="-560070" defTabSz="808990">
              <a:lnSpc>
                <a:spcPct val="110000"/>
              </a:lnSpc>
              <a:spcBef>
                <a:spcPts val="2300"/>
              </a:spcBef>
              <a:buBlip>
                <a:blip r:embed="rId2"/>
              </a:buBlip>
              <a:defRPr sz="4802"/>
            </a:pPr>
            <a:r>
              <a:t>Jesus leads the armies of heaven against the beast and false prophet, they are condemned to hell</a:t>
            </a:r>
          </a:p>
          <a:p>
            <a:pPr marL="560070" indent="-560070" defTabSz="808990">
              <a:lnSpc>
                <a:spcPct val="110000"/>
              </a:lnSpc>
              <a:spcBef>
                <a:spcPts val="2300"/>
              </a:spcBef>
              <a:buBlip>
                <a:blip r:embed="rId2"/>
              </a:buBlip>
              <a:defRPr sz="4802"/>
            </a:pPr>
            <a:r>
              <a:t>20:9-10</a:t>
            </a:r>
          </a:p>
          <a:p>
            <a:pPr lvl="1" marL="1120140" indent="-560070" defTabSz="808990">
              <a:lnSpc>
                <a:spcPct val="110000"/>
              </a:lnSpc>
              <a:spcBef>
                <a:spcPts val="2300"/>
              </a:spcBef>
              <a:buBlip>
                <a:blip r:embed="rId2"/>
              </a:buBlip>
              <a:defRPr sz="4802"/>
            </a:pPr>
            <a:r>
              <a:t>The world is assembled in opposition to the church</a:t>
            </a:r>
          </a:p>
          <a:p>
            <a:pPr lvl="1" marL="1120140" indent="-560070" defTabSz="808990">
              <a:lnSpc>
                <a:spcPct val="110000"/>
              </a:lnSpc>
              <a:spcBef>
                <a:spcPts val="2300"/>
              </a:spcBef>
              <a:buBlip>
                <a:blip r:embed="rId2"/>
              </a:buBlip>
              <a:defRPr sz="4802"/>
            </a:pPr>
            <a:r>
              <a:t>God delivers the church at the last moment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57">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5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5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5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57">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57">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257">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257">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7" grpId="1"/>
    </p:bldLst>
  </p:timing>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9" name="What should we expect?"/>
          <p:cNvSpPr txBox="1"/>
          <p:nvPr>
            <p:ph type="title"/>
          </p:nvPr>
        </p:nvSpPr>
        <p:spPr>
          <a:prstGeom prst="rect">
            <a:avLst/>
          </a:prstGeom>
        </p:spPr>
        <p:txBody>
          <a:bodyPr/>
          <a:lstStyle/>
          <a:p>
            <a:pPr/>
            <a:r>
              <a:t>What should we expect?</a:t>
            </a:r>
          </a:p>
        </p:txBody>
      </p:sp>
      <p:sp>
        <p:nvSpPr>
          <p:cNvPr id="260" name="Things will seem normal from the world’s perspective — Luke 17:26-30…"/>
          <p:cNvSpPr txBox="1"/>
          <p:nvPr>
            <p:ph type="body" idx="1"/>
          </p:nvPr>
        </p:nvSpPr>
        <p:spPr>
          <a:prstGeom prst="rect">
            <a:avLst/>
          </a:prstGeom>
        </p:spPr>
        <p:txBody>
          <a:bodyPr/>
          <a:lstStyle/>
          <a:p>
            <a:pPr marL="571499" indent="-571499">
              <a:lnSpc>
                <a:spcPct val="110000"/>
              </a:lnSpc>
              <a:spcBef>
                <a:spcPts val="4200"/>
              </a:spcBef>
              <a:buBlip>
                <a:blip r:embed="rId2"/>
              </a:buBlip>
              <a:defRPr sz="6000"/>
            </a:pPr>
            <a:r>
              <a:t>Things will seem normal from the world’s perspective — Luke 17:26-30</a:t>
            </a:r>
          </a:p>
          <a:p>
            <a:pPr marL="571499" indent="-571499">
              <a:lnSpc>
                <a:spcPct val="110000"/>
              </a:lnSpc>
              <a:spcBef>
                <a:spcPts val="4200"/>
              </a:spcBef>
              <a:buBlip>
                <a:blip r:embed="rId2"/>
              </a:buBlip>
              <a:defRPr sz="6000"/>
            </a:pPr>
            <a:r>
              <a:t>Dwindling numbers of Christians (days of Noah and Lot, Luke 18:8)</a:t>
            </a:r>
          </a:p>
          <a:p>
            <a:pPr marL="571499" indent="-571499">
              <a:lnSpc>
                <a:spcPct val="110000"/>
              </a:lnSpc>
              <a:spcBef>
                <a:spcPts val="4200"/>
              </a:spcBef>
              <a:buBlip>
                <a:blip r:embed="rId2"/>
              </a:buBlip>
              <a:defRPr sz="6000"/>
            </a:pPr>
            <a:r>
              <a:t>Persecution </a:t>
            </a:r>
          </a:p>
          <a:p>
            <a:pPr marL="571499" indent="-571499">
              <a:lnSpc>
                <a:spcPct val="110000"/>
              </a:lnSpc>
              <a:spcBef>
                <a:spcPts val="4200"/>
              </a:spcBef>
              <a:buBlip>
                <a:blip r:embed="rId2"/>
              </a:buBlip>
              <a:defRPr sz="6000"/>
            </a:pPr>
            <a:r>
              <a:t>Does the church need to be in one location to be surrounded?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6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6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6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6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60">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0" grpId="1"/>
    </p:bldLst>
  </p:timing>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2" name="Proleptic visions of the Judgment day"/>
          <p:cNvSpPr txBox="1"/>
          <p:nvPr>
            <p:ph type="title"/>
          </p:nvPr>
        </p:nvSpPr>
        <p:spPr>
          <a:prstGeom prst="rect">
            <a:avLst/>
          </a:prstGeom>
        </p:spPr>
        <p:txBody>
          <a:bodyPr/>
          <a:lstStyle/>
          <a:p>
            <a:pPr/>
            <a:r>
              <a:t>Proleptic visions of the Judgment day</a:t>
            </a:r>
          </a:p>
        </p:txBody>
      </p:sp>
      <p:sp>
        <p:nvSpPr>
          <p:cNvPr id="263" name="Revelation 2-3: each letter to the seven churches alludes to the return of Christ…"/>
          <p:cNvSpPr txBox="1"/>
          <p:nvPr>
            <p:ph type="body" idx="1"/>
          </p:nvPr>
        </p:nvSpPr>
        <p:spPr>
          <a:prstGeom prst="rect">
            <a:avLst/>
          </a:prstGeom>
        </p:spPr>
        <p:txBody>
          <a:bodyPr/>
          <a:lstStyle/>
          <a:p>
            <a:pPr marL="548639" indent="-548639" defTabSz="792479">
              <a:lnSpc>
                <a:spcPct val="110000"/>
              </a:lnSpc>
              <a:spcBef>
                <a:spcPts val="4000"/>
              </a:spcBef>
              <a:buBlip>
                <a:blip r:embed="rId2"/>
              </a:buBlip>
              <a:defRPr sz="5376"/>
            </a:pPr>
            <a:r>
              <a:t>Revelation 2-3: each letter to the seven churches alludes to the return of Christ</a:t>
            </a:r>
          </a:p>
          <a:p>
            <a:pPr marL="548639" indent="-548639" defTabSz="792479">
              <a:lnSpc>
                <a:spcPct val="110000"/>
              </a:lnSpc>
              <a:spcBef>
                <a:spcPts val="4000"/>
              </a:spcBef>
              <a:buBlip>
                <a:blip r:embed="rId2"/>
              </a:buBlip>
              <a:defRPr sz="5376"/>
            </a:pPr>
            <a:r>
              <a:t>Revelation 11:15-19: the seventh trumpet</a:t>
            </a:r>
          </a:p>
          <a:p>
            <a:pPr marL="548639" indent="-548639" defTabSz="792479">
              <a:lnSpc>
                <a:spcPct val="110000"/>
              </a:lnSpc>
              <a:spcBef>
                <a:spcPts val="4000"/>
              </a:spcBef>
              <a:buBlip>
                <a:blip r:embed="rId2"/>
              </a:buBlip>
              <a:defRPr sz="5376"/>
            </a:pPr>
            <a:r>
              <a:t>Revelation 14:14-20: the harvesting of the righteous and the trampling of the wicked</a:t>
            </a:r>
          </a:p>
          <a:p>
            <a:pPr marL="548639" indent="-548639" defTabSz="792479">
              <a:lnSpc>
                <a:spcPct val="110000"/>
              </a:lnSpc>
              <a:spcBef>
                <a:spcPts val="4000"/>
              </a:spcBef>
              <a:buBlip>
                <a:blip r:embed="rId2"/>
              </a:buBlip>
              <a:defRPr sz="5376"/>
            </a:pPr>
            <a:r>
              <a:t>Revelation 19:17-21: the judgment of the beast and false prophet</a:t>
            </a:r>
          </a:p>
          <a:p>
            <a:pPr marL="548639" indent="-548639" defTabSz="792479">
              <a:lnSpc>
                <a:spcPct val="110000"/>
              </a:lnSpc>
              <a:spcBef>
                <a:spcPts val="4000"/>
              </a:spcBef>
              <a:buBlip>
                <a:blip r:embed="rId2"/>
              </a:buBlip>
              <a:defRPr sz="5376"/>
            </a:pPr>
            <a:r>
              <a:t>Revelation 20:10-15: Satan condemned, the world is judged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63">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6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6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6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6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63">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3" grpId="1"/>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 name="Revelation 20:1-3"/>
          <p:cNvSpPr txBox="1"/>
          <p:nvPr>
            <p:ph type="ctrTitle"/>
          </p:nvPr>
        </p:nvSpPr>
        <p:spPr>
          <a:prstGeom prst="rect">
            <a:avLst/>
          </a:prstGeom>
        </p:spPr>
        <p:txBody>
          <a:bodyPr/>
          <a:lstStyle/>
          <a:p>
            <a:pPr/>
            <a:r>
              <a:t>Revelation 20:1-3</a:t>
            </a:r>
          </a:p>
        </p:txBody>
      </p:sp>
      <p:sp>
        <p:nvSpPr>
          <p:cNvPr id="164" name="Then I saw an angel coming down from heaven, having the key to the bottomless pit and a great chain in his hand. He laid hold of the dragon, that serpent of old, who is the Devil and Satan, and bound him for a thousand years; and he cast him into the bot"/>
          <p:cNvSpPr txBox="1"/>
          <p:nvPr>
            <p:ph type="subTitle" idx="1"/>
          </p:nvPr>
        </p:nvSpPr>
        <p:spPr>
          <a:prstGeom prst="rect">
            <a:avLst/>
          </a:prstGeom>
        </p:spPr>
        <p:txBody>
          <a:bodyPr/>
          <a:lstStyle>
            <a:lvl1pPr defTabSz="767715">
              <a:defRPr sz="5580"/>
            </a:lvl1pPr>
          </a:lstStyle>
          <a:p>
            <a:pPr/>
            <a:r>
              <a:t>Then I saw an angel coming down from heaven, having the key to the bottomless pit and a great chain in his hand. He laid hold of the dragon, that serpent of old, who is the Devil and Satan, and bound him for a thousand years; and he cast him into the bottomless pit, and shut him up, and set a seal on him, so that he should deceive the nations no more till the thousand years were finished. But after these things he must be released for a little while.</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 name="What John Saw"/>
          <p:cNvSpPr txBox="1"/>
          <p:nvPr>
            <p:ph type="title"/>
          </p:nvPr>
        </p:nvSpPr>
        <p:spPr>
          <a:prstGeom prst="rect">
            <a:avLst/>
          </a:prstGeom>
        </p:spPr>
        <p:txBody>
          <a:bodyPr/>
          <a:lstStyle/>
          <a:p>
            <a:pPr/>
            <a:r>
              <a:t>What John Saw</a:t>
            </a:r>
          </a:p>
        </p:txBody>
      </p:sp>
      <p:sp>
        <p:nvSpPr>
          <p:cNvPr id="167" name="“key” = the power/authority to open or close…"/>
          <p:cNvSpPr txBox="1"/>
          <p:nvPr>
            <p:ph type="body" idx="1"/>
          </p:nvPr>
        </p:nvSpPr>
        <p:spPr>
          <a:prstGeom prst="rect">
            <a:avLst/>
          </a:prstGeom>
        </p:spPr>
        <p:txBody>
          <a:bodyPr/>
          <a:lstStyle/>
          <a:p>
            <a:pPr marL="531494" indent="-531494" defTabSz="767715">
              <a:lnSpc>
                <a:spcPct val="110000"/>
              </a:lnSpc>
              <a:spcBef>
                <a:spcPts val="3300"/>
              </a:spcBef>
              <a:buBlip>
                <a:blip r:embed="rId2"/>
              </a:buBlip>
              <a:defRPr sz="5580"/>
            </a:pPr>
            <a:r>
              <a:t>“key” = the power/authority to open or close</a:t>
            </a:r>
          </a:p>
          <a:p>
            <a:pPr marL="531494" indent="-531494" defTabSz="767715">
              <a:lnSpc>
                <a:spcPct val="110000"/>
              </a:lnSpc>
              <a:spcBef>
                <a:spcPts val="3300"/>
              </a:spcBef>
              <a:buBlip>
                <a:blip r:embed="rId2"/>
              </a:buBlip>
              <a:defRPr sz="5580"/>
            </a:pPr>
            <a:r>
              <a:t>“bottomless pit” = Tartarus, the abyss, the deepest pit of Hades (see 2 Peter 2:4)</a:t>
            </a:r>
          </a:p>
          <a:p>
            <a:pPr marL="531494" indent="-531494" defTabSz="767715">
              <a:lnSpc>
                <a:spcPct val="110000"/>
              </a:lnSpc>
              <a:spcBef>
                <a:spcPts val="3300"/>
              </a:spcBef>
              <a:buBlip>
                <a:blip r:embed="rId2"/>
              </a:buBlip>
              <a:defRPr sz="5580"/>
            </a:pPr>
            <a:r>
              <a:t>“bound” = to limit or restrict power (Matthew 12:29, Luke 11:22)</a:t>
            </a:r>
          </a:p>
          <a:p>
            <a:pPr marL="531494" indent="-531494" defTabSz="767715">
              <a:lnSpc>
                <a:spcPct val="110000"/>
              </a:lnSpc>
              <a:spcBef>
                <a:spcPts val="3300"/>
              </a:spcBef>
              <a:buBlip>
                <a:blip r:embed="rId2"/>
              </a:buBlip>
              <a:defRPr sz="5580"/>
            </a:pPr>
            <a:r>
              <a:t>An angel binds Satan:  Satan, while powerful, is from the angelic hosts</a:t>
            </a:r>
          </a:p>
          <a:p>
            <a:pPr marL="531494" indent="-531494" defTabSz="767715">
              <a:lnSpc>
                <a:spcPct val="110000"/>
              </a:lnSpc>
              <a:spcBef>
                <a:spcPts val="3300"/>
              </a:spcBef>
              <a:buBlip>
                <a:blip r:embed="rId2"/>
              </a:buBlip>
              <a:defRPr sz="5580"/>
            </a:pPr>
            <a:r>
              <a:t>“that he should deceive the nations no more” = only one aspect of his power is limited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67">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6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6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6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67">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67">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67"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 name="When is Satan Bound?"/>
          <p:cNvSpPr txBox="1"/>
          <p:nvPr>
            <p:ph type="title"/>
          </p:nvPr>
        </p:nvSpPr>
        <p:spPr>
          <a:prstGeom prst="rect">
            <a:avLst/>
          </a:prstGeom>
        </p:spPr>
        <p:txBody>
          <a:bodyPr/>
          <a:lstStyle/>
          <a:p>
            <a:pPr/>
            <a:r>
              <a:t>When is Satan Bound?</a:t>
            </a:r>
          </a:p>
        </p:txBody>
      </p:sp>
      <p:sp>
        <p:nvSpPr>
          <p:cNvPr id="170" name="Revelation 12:9: Satan exiled from heaven, cast to the earth; he “deceives the whole world”…"/>
          <p:cNvSpPr txBox="1"/>
          <p:nvPr>
            <p:ph type="body" idx="1"/>
          </p:nvPr>
        </p:nvSpPr>
        <p:spPr>
          <a:prstGeom prst="rect">
            <a:avLst/>
          </a:prstGeom>
        </p:spPr>
        <p:txBody>
          <a:bodyPr/>
          <a:lstStyle/>
          <a:p>
            <a:pPr marL="571499" indent="-571499">
              <a:lnSpc>
                <a:spcPct val="110000"/>
              </a:lnSpc>
              <a:spcBef>
                <a:spcPts val="4200"/>
              </a:spcBef>
              <a:buBlip>
                <a:blip r:embed="rId2"/>
              </a:buBlip>
              <a:defRPr sz="6000"/>
            </a:pPr>
            <a:r>
              <a:t>Revelation 12:9: Satan exiled from heaven, cast to the earth; he “deceives the whole world”</a:t>
            </a:r>
          </a:p>
          <a:p>
            <a:pPr marL="571499" indent="-571499">
              <a:lnSpc>
                <a:spcPct val="110000"/>
              </a:lnSpc>
              <a:spcBef>
                <a:spcPts val="4200"/>
              </a:spcBef>
              <a:buBlip>
                <a:blip r:embed="rId2"/>
              </a:buBlip>
              <a:defRPr sz="6000"/>
            </a:pPr>
            <a:r>
              <a:t>Revelation 13:14: the false prophet who looks like a lamb but talks like a dragon “deceives those who dwell on the earth”</a:t>
            </a:r>
          </a:p>
          <a:p>
            <a:pPr marL="571499" indent="-571499">
              <a:lnSpc>
                <a:spcPct val="110000"/>
              </a:lnSpc>
              <a:spcBef>
                <a:spcPts val="4200"/>
              </a:spcBef>
              <a:buBlip>
                <a:blip r:embed="rId2"/>
              </a:buBlip>
              <a:defRPr sz="6000"/>
            </a:pPr>
            <a:r>
              <a:t>Revelation 13: the beasts prevail for 1,260 years</a:t>
            </a:r>
          </a:p>
          <a:p>
            <a:pPr marL="571499" indent="-571499">
              <a:lnSpc>
                <a:spcPct val="110000"/>
              </a:lnSpc>
              <a:spcBef>
                <a:spcPts val="4200"/>
              </a:spcBef>
              <a:buBlip>
                <a:blip r:embed="rId2"/>
              </a:buBlip>
              <a:defRPr sz="6000"/>
            </a:pPr>
            <a:r>
              <a:t>Revelation 11:1-14: the Reformation concludes the 1,260 years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7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7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7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70">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0"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 name="God binds Satan’s power to deceive the nations during the time of the Reformation."/>
          <p:cNvSpPr txBox="1"/>
          <p:nvPr>
            <p:ph type="title"/>
          </p:nvPr>
        </p:nvSpPr>
        <p:spPr>
          <a:xfrm>
            <a:off x="952500" y="4170696"/>
            <a:ext cx="22479000" cy="5342858"/>
          </a:xfrm>
          <a:prstGeom prst="rect">
            <a:avLst/>
          </a:prstGeom>
        </p:spPr>
        <p:txBody>
          <a:bodyPr/>
          <a:lstStyle>
            <a:lvl1pPr>
              <a:lnSpc>
                <a:spcPct val="140000"/>
              </a:lnSpc>
            </a:lvl1pPr>
          </a:lstStyle>
          <a:p>
            <a:pPr/>
            <a:r>
              <a:t>God binds Satan’s power to deceive the nations during the time of the Reformation.</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 name="What signals his release?"/>
          <p:cNvSpPr txBox="1"/>
          <p:nvPr>
            <p:ph type="title"/>
          </p:nvPr>
        </p:nvSpPr>
        <p:spPr>
          <a:prstGeom prst="rect">
            <a:avLst/>
          </a:prstGeom>
        </p:spPr>
        <p:txBody>
          <a:bodyPr/>
          <a:lstStyle/>
          <a:p>
            <a:pPr/>
            <a:r>
              <a:t>What signals his release?</a:t>
            </a:r>
          </a:p>
        </p:txBody>
      </p:sp>
      <p:sp>
        <p:nvSpPr>
          <p:cNvPr id="175" name="Revelation 16:13-14, “And I saw three unclean spirits like frogs coming out of the mouth of the dragon…For they are spirits of demons, performing signs, which go out to the kings of the earth and of the whole world, to gather them to the battle of that g"/>
          <p:cNvSpPr txBox="1"/>
          <p:nvPr>
            <p:ph type="body" idx="1"/>
          </p:nvPr>
        </p:nvSpPr>
        <p:spPr>
          <a:xfrm>
            <a:off x="952500" y="3935435"/>
            <a:ext cx="22479000" cy="8721680"/>
          </a:xfrm>
          <a:prstGeom prst="rect">
            <a:avLst/>
          </a:prstGeom>
        </p:spPr>
        <p:txBody>
          <a:bodyPr/>
          <a:lstStyle/>
          <a:p>
            <a:pPr marL="560069" indent="-560069" defTabSz="808990">
              <a:lnSpc>
                <a:spcPct val="110000"/>
              </a:lnSpc>
              <a:spcBef>
                <a:spcPts val="3500"/>
              </a:spcBef>
              <a:buBlip>
                <a:blip r:embed="rId2"/>
              </a:buBlip>
              <a:defRPr sz="5782"/>
            </a:pPr>
            <a:r>
              <a:t>Revelation 16:13-14, “And I saw three unclean spirits like frogs coming out of the mouth of the dragon…For they are spirits of demons, performing signs, which go out to the kings of the earth and of the whole world, to gather them to the battle of that great day of God Almighty.”</a:t>
            </a:r>
          </a:p>
          <a:p>
            <a:pPr marL="560069" indent="-560069" defTabSz="808990">
              <a:lnSpc>
                <a:spcPct val="110000"/>
              </a:lnSpc>
              <a:spcBef>
                <a:spcPts val="3500"/>
              </a:spcBef>
              <a:buBlip>
                <a:blip r:embed="rId2"/>
              </a:buBlip>
              <a:defRPr sz="5782"/>
            </a:pPr>
            <a:r>
              <a:t>Revelation 20:7-8, “Now when the thousand years have expired, Satan will be released from his prison [8] and will go out to deceive the nations which are in the four corners of the earth, Gog and Magog, to gather them together to battle, whose number is as the sand of the sea.”</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5">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7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75">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5"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 name="Satan was released to deceive the nations in the early 20th century."/>
          <p:cNvSpPr txBox="1"/>
          <p:nvPr>
            <p:ph type="title"/>
          </p:nvPr>
        </p:nvSpPr>
        <p:spPr>
          <a:xfrm>
            <a:off x="952500" y="3438030"/>
            <a:ext cx="22479000" cy="6808190"/>
          </a:xfrm>
          <a:prstGeom prst="rect">
            <a:avLst/>
          </a:prstGeom>
        </p:spPr>
        <p:txBody>
          <a:bodyPr/>
          <a:lstStyle>
            <a:lvl1pPr>
              <a:lnSpc>
                <a:spcPct val="140000"/>
              </a:lnSpc>
            </a:lvl1pPr>
          </a:lstStyle>
          <a:p>
            <a:pPr/>
            <a:r>
              <a:t>Satan was released to deceive the nations in the early 20th century.</a:t>
            </a:r>
          </a:p>
        </p:txBody>
      </p:sp>
    </p:spTree>
  </p:cSld>
  <p:clrMapOvr>
    <a:masterClrMapping/>
  </p:clrMapOvr>
  <p:transition xmlns:p14="http://schemas.microsoft.com/office/powerpoint/2010/main" spd="med" advClick="1"/>
</p:sld>
</file>

<file path=ppt/theme/_rels/theme1.xml.rels><?xml version="1.0" encoding="UTF-8"?>
<Relationships xmlns="http://schemas.openxmlformats.org/package/2006/relationships"><Relationship Id="rId1" Type="http://schemas.openxmlformats.org/officeDocument/2006/relationships/image" Target="../media/image2.png"/></Relationships>

</file>

<file path=ppt/theme/_rels/theme2.xml.rels><?xml version="1.0" encoding="UTF-8"?>
<Relationships xmlns="http://schemas.openxmlformats.org/package/2006/relationships"><Relationship Id="rId1" Type="http://schemas.openxmlformats.org/officeDocument/2006/relationships/image" Target="../media/image4.png"/></Relationships>

</file>

<file path=ppt/theme/theme1.xml><?xml version="1.0" encoding="utf-8"?>
<a:theme xmlns:a="http://schemas.openxmlformats.org/drawingml/2006/main" xmlns:r="http://schemas.openxmlformats.org/officeDocument/2006/relationships" name="New_Template3">
  <a:themeElements>
    <a:clrScheme name="New_Template3">
      <a:dk1>
        <a:srgbClr val="606060"/>
      </a:dk1>
      <a:lt1>
        <a:srgbClr val="006060"/>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3">
      <a:majorFont>
        <a:latin typeface="Gill Sans Light"/>
        <a:ea typeface="Gill Sans Light"/>
        <a:cs typeface="Gill Sans Light"/>
      </a:majorFont>
      <a:minorFont>
        <a:latin typeface="Gill Sans"/>
        <a:ea typeface="Gill Sans"/>
        <a:cs typeface="Gill Sans"/>
      </a:minorFont>
    </a:fontScheme>
    <a:fmtScheme name="New_Templat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25400" dir="5400000">
              <a:srgbClr val="000000">
                <a:alpha val="60000"/>
              </a:srgbClr>
            </a:outerShdw>
          </a:effectLst>
        </a:effectStyle>
        <a:effectStyle>
          <a:effectLst>
            <a:outerShdw sx="100000" sy="100000" kx="0" ky="0" algn="b" rotWithShape="0" blurRad="50800" dist="25400" dir="540000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254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6F6A5A"/>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3">
  <a:themeElements>
    <a:clrScheme name="New_Template3">
      <a:dk1>
        <a:srgbClr val="000000"/>
      </a:dk1>
      <a:lt1>
        <a:srgbClr val="FFFFFF"/>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3">
      <a:majorFont>
        <a:latin typeface="Gill Sans Light"/>
        <a:ea typeface="Gill Sans Light"/>
        <a:cs typeface="Gill Sans Light"/>
      </a:majorFont>
      <a:minorFont>
        <a:latin typeface="Gill Sans"/>
        <a:ea typeface="Gill Sans"/>
        <a:cs typeface="Gill Sans"/>
      </a:minorFont>
    </a:fontScheme>
    <a:fmtScheme name="New_Templat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25400" dir="5400000">
              <a:srgbClr val="000000">
                <a:alpha val="60000"/>
              </a:srgbClr>
            </a:outerShdw>
          </a:effectLst>
        </a:effectStyle>
        <a:effectStyle>
          <a:effectLst>
            <a:outerShdw sx="100000" sy="100000" kx="0" ky="0" algn="b" rotWithShape="0" blurRad="50800" dist="25400" dir="540000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254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6F6A5A"/>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